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57" r:id="rId3"/>
    <p:sldId id="258" r:id="rId4"/>
    <p:sldId id="259" r:id="rId5"/>
    <p:sldId id="260" r:id="rId6"/>
    <p:sldId id="269" r:id="rId7"/>
    <p:sldId id="270" r:id="rId8"/>
    <p:sldId id="271" r:id="rId9"/>
    <p:sldId id="272" r:id="rId10"/>
    <p:sldId id="263" r:id="rId11"/>
    <p:sldId id="266" r:id="rId12"/>
    <p:sldId id="267" r:id="rId13"/>
    <p:sldId id="268" r:id="rId14"/>
    <p:sldId id="261" r:id="rId15"/>
    <p:sldId id="265" r:id="rId16"/>
  </p:sldIdLst>
  <p:sldSz cx="18288000" cy="10287000"/>
  <p:notesSz cx="6858000" cy="9144000"/>
  <p:embeddedFontLst>
    <p:embeddedFont>
      <p:font typeface="Architype Van Der Leck" panose="020B0604020202020204" charset="0"/>
      <p:regular r:id="rId18"/>
    </p:embeddedFont>
    <p:embeddedFont>
      <p:font typeface="Montserrat" panose="00000500000000000000" pitchFamily="2" charset="0"/>
      <p:regular r:id="rId19"/>
      <p:bold r:id="rId20"/>
      <p:italic r:id="rId21"/>
      <p:boldItalic r:id="rId22"/>
    </p:embeddedFont>
    <p:embeddedFont>
      <p:font typeface="Montserrat Bold" panose="00000800000000000000" charset="0"/>
      <p:regular r:id="rId23"/>
    </p:embeddedFont>
    <p:embeddedFont>
      <p:font typeface="Montserrat Medium" panose="00000600000000000000" pitchFamily="2" charset="0"/>
      <p:regular r:id="rId24"/>
      <p:italic r:id="rId25"/>
    </p:embeddedFont>
    <p:embeddedFont>
      <p:font typeface="Tomorrow" panose="020B0604020202020204" charset="0"/>
      <p:regular r:id="rId26"/>
    </p:embeddedFont>
    <p:embeddedFont>
      <p:font typeface="Tomorrow Bold"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00B580-A3FD-4882-88F7-0D06A42A5606}" v="22" dt="2024-10-18T18:50:16.9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3" d="100"/>
          <a:sy n="53" d="100"/>
        </p:scale>
        <p:origin x="963" y="42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gif>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FADA19-59D8-466C-96CC-8A0723CCD98C}" type="datetimeFigureOut">
              <a:rPr lang="en-US" smtClean="0"/>
              <a:t>10/18/2024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86F295-21EA-4837-B8B0-2B0D54539BE1}" type="slidenum">
              <a:rPr lang="en-US" smtClean="0"/>
              <a:t>‹#›</a:t>
            </a:fld>
            <a:endParaRPr lang="en-US"/>
          </a:p>
        </p:txBody>
      </p:sp>
    </p:spTree>
    <p:extLst>
      <p:ext uri="{BB962C8B-B14F-4D97-AF65-F5344CB8AC3E}">
        <p14:creationId xmlns:p14="http://schemas.microsoft.com/office/powerpoint/2010/main" val="2329675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86F295-21EA-4837-B8B0-2B0D54539BE1}" type="slidenum">
              <a:rPr lang="en-US" smtClean="0"/>
              <a:t>2</a:t>
            </a:fld>
            <a:endParaRPr lang="en-US"/>
          </a:p>
        </p:txBody>
      </p:sp>
    </p:spTree>
    <p:extLst>
      <p:ext uri="{BB962C8B-B14F-4D97-AF65-F5344CB8AC3E}">
        <p14:creationId xmlns:p14="http://schemas.microsoft.com/office/powerpoint/2010/main" val="2004702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8214826" y="-483261"/>
            <a:ext cx="14920931" cy="12738745"/>
          </a:xfrm>
          <a:custGeom>
            <a:avLst/>
            <a:gdLst/>
            <a:ahLst/>
            <a:cxnLst/>
            <a:rect l="l" t="t" r="r" b="b"/>
            <a:pathLst>
              <a:path w="14920931" h="12738745">
                <a:moveTo>
                  <a:pt x="0" y="0"/>
                </a:moveTo>
                <a:lnTo>
                  <a:pt x="14920931" y="0"/>
                </a:lnTo>
                <a:lnTo>
                  <a:pt x="14920931" y="12738745"/>
                </a:lnTo>
                <a:lnTo>
                  <a:pt x="0" y="12738745"/>
                </a:lnTo>
                <a:lnTo>
                  <a:pt x="0" y="0"/>
                </a:lnTo>
                <a:close/>
              </a:path>
            </a:pathLst>
          </a:custGeom>
          <a:blipFill>
            <a:blip r:embed="rId2">
              <a:alphaModFix amt="50000"/>
            </a:blip>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p:cNvSpPr txBox="1"/>
          <p:nvPr/>
        </p:nvSpPr>
        <p:spPr>
          <a:xfrm>
            <a:off x="1265202" y="2979529"/>
            <a:ext cx="9379808" cy="2164439"/>
          </a:xfrm>
          <a:prstGeom prst="rect">
            <a:avLst/>
          </a:prstGeom>
        </p:spPr>
        <p:txBody>
          <a:bodyPr lIns="0" tIns="0" rIns="0" bIns="0" rtlCol="0" anchor="t">
            <a:spAutoFit/>
          </a:bodyPr>
          <a:lstStyle/>
          <a:p>
            <a:pPr algn="l">
              <a:lnSpc>
                <a:spcPts val="8427"/>
              </a:lnSpc>
            </a:pPr>
            <a:r>
              <a:rPr lang="en-US" sz="8427" dirty="0">
                <a:solidFill>
                  <a:srgbClr val="FFFFFF"/>
                </a:solidFill>
                <a:latin typeface="Architype Van Der Leck"/>
                <a:ea typeface="Architype Van Der Leck"/>
                <a:cs typeface="Architype Van Der Leck"/>
                <a:sym typeface="Architype Van Der Leck"/>
              </a:rPr>
              <a:t>Advanced Text-to-</a:t>
            </a:r>
          </a:p>
        </p:txBody>
      </p:sp>
      <p:sp>
        <p:nvSpPr>
          <p:cNvPr id="8" name="TextBox 8"/>
          <p:cNvSpPr txBox="1"/>
          <p:nvPr/>
        </p:nvSpPr>
        <p:spPr>
          <a:xfrm>
            <a:off x="1323421" y="5143500"/>
            <a:ext cx="9733055" cy="2462213"/>
          </a:xfrm>
          <a:prstGeom prst="rect">
            <a:avLst/>
          </a:prstGeom>
        </p:spPr>
        <p:txBody>
          <a:bodyPr lIns="0" tIns="0" rIns="0" bIns="0" rtlCol="0" anchor="t">
            <a:spAutoFit/>
          </a:bodyPr>
          <a:lstStyle/>
          <a:p>
            <a:pPr algn="l">
              <a:lnSpc>
                <a:spcPts val="9620"/>
              </a:lnSpc>
            </a:pPr>
            <a:r>
              <a:rPr lang="en-US" sz="9620" dirty="0">
                <a:solidFill>
                  <a:srgbClr val="1FFFD0"/>
                </a:solidFill>
                <a:latin typeface="Tomorrow"/>
                <a:ea typeface="Tomorrow"/>
                <a:cs typeface="Tomorrow"/>
                <a:sym typeface="Tomorrow"/>
              </a:rPr>
              <a:t>Image Generation</a:t>
            </a:r>
          </a:p>
        </p:txBody>
      </p:sp>
      <p:sp>
        <p:nvSpPr>
          <p:cNvPr id="12" name="Freeform 12"/>
          <p:cNvSpPr/>
          <p:nvPr/>
        </p:nvSpPr>
        <p:spPr>
          <a:xfrm rot="837073">
            <a:off x="10372171" y="3443111"/>
            <a:ext cx="9381458" cy="3400779"/>
          </a:xfrm>
          <a:custGeom>
            <a:avLst/>
            <a:gdLst/>
            <a:ahLst/>
            <a:cxnLst/>
            <a:rect l="l" t="t" r="r" b="b"/>
            <a:pathLst>
              <a:path w="9381458" h="3400779">
                <a:moveTo>
                  <a:pt x="0" y="0"/>
                </a:moveTo>
                <a:lnTo>
                  <a:pt x="9381458" y="0"/>
                </a:lnTo>
                <a:lnTo>
                  <a:pt x="9381458" y="3400778"/>
                </a:lnTo>
                <a:lnTo>
                  <a:pt x="0" y="3400778"/>
                </a:lnTo>
                <a:lnTo>
                  <a:pt x="0" y="0"/>
                </a:lnTo>
                <a:close/>
              </a:path>
            </a:pathLst>
          </a:custGeom>
          <a:blipFill>
            <a:blip r:embed="rId3"/>
            <a:stretch>
              <a:fillRect/>
            </a:stretch>
          </a:blipFill>
        </p:spPr>
        <p:txBody>
          <a:bodyPr/>
          <a:lstStyle/>
          <a:p>
            <a:endParaRPr lang="en-US"/>
          </a:p>
        </p:txBody>
      </p:sp>
      <p:sp>
        <p:nvSpPr>
          <p:cNvPr id="13" name="TextBox 13"/>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14" name="TextBox 14"/>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solidFill>
                <a:latin typeface="Montserrat Bold"/>
                <a:ea typeface="Montserrat Bold"/>
                <a:cs typeface="Montserrat Bold"/>
                <a:sym typeface="Montserrat Bold"/>
              </a:rPr>
              <a:t>Home</a:t>
            </a:r>
          </a:p>
        </p:txBody>
      </p:sp>
      <p:sp>
        <p:nvSpPr>
          <p:cNvPr id="15" name="TextBox 15"/>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6" name="TextBox 16"/>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Content</a:t>
            </a:r>
          </a:p>
        </p:txBody>
      </p:sp>
      <p:sp>
        <p:nvSpPr>
          <p:cNvPr id="17" name="TextBox 17"/>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8" name="TextBox 18"/>
          <p:cNvSpPr txBox="1"/>
          <p:nvPr/>
        </p:nvSpPr>
        <p:spPr>
          <a:xfrm>
            <a:off x="1449140" y="7489017"/>
            <a:ext cx="8526135" cy="746140"/>
          </a:xfrm>
          <a:prstGeom prst="rect">
            <a:avLst/>
          </a:prstGeom>
        </p:spPr>
        <p:txBody>
          <a:bodyPr lIns="0" tIns="0" rIns="0" bIns="0" rtlCol="0" anchor="t">
            <a:spAutoFit/>
          </a:bodyPr>
          <a:lstStyle/>
          <a:p>
            <a:pPr algn="l">
              <a:lnSpc>
                <a:spcPts val="6124"/>
              </a:lnSpc>
            </a:pPr>
            <a:r>
              <a:rPr lang="en-US" sz="4374" b="1" dirty="0">
                <a:solidFill>
                  <a:srgbClr val="FFFFFF"/>
                </a:solidFill>
                <a:latin typeface="Montserrat Medium"/>
                <a:ea typeface="Montserrat Medium"/>
                <a:cs typeface="Montserrat Medium"/>
                <a:sym typeface="Montserrat Medium"/>
              </a:rPr>
              <a:t>Welcome to the New Era</a:t>
            </a:r>
          </a:p>
        </p:txBody>
      </p:sp>
      <p:sp>
        <p:nvSpPr>
          <p:cNvPr id="20" name="TextBox 20"/>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01</a:t>
            </a:r>
          </a:p>
        </p:txBody>
      </p:sp>
      <p:sp>
        <p:nvSpPr>
          <p:cNvPr id="21" name="TextBox 21"/>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2" name="TextBox 22"/>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3" name="TextBox 23"/>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4" name="TextBox 24"/>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p:cNvSpPr txBox="1"/>
          <p:nvPr/>
        </p:nvSpPr>
        <p:spPr>
          <a:xfrm>
            <a:off x="1341402" y="2985045"/>
            <a:ext cx="8710072" cy="862808"/>
          </a:xfrm>
          <a:prstGeom prst="rect">
            <a:avLst/>
          </a:prstGeom>
        </p:spPr>
        <p:txBody>
          <a:bodyPr lIns="0" tIns="0" rIns="0" bIns="0" rtlCol="0" anchor="t">
            <a:spAutoFit/>
          </a:bodyPr>
          <a:lstStyle/>
          <a:p>
            <a:pPr algn="l">
              <a:lnSpc>
                <a:spcPts val="6424"/>
              </a:lnSpc>
            </a:pPr>
            <a:r>
              <a:rPr lang="en-US" sz="6424">
                <a:solidFill>
                  <a:srgbClr val="1FFFD0"/>
                </a:solidFill>
                <a:latin typeface="Architype Van Der Leck"/>
                <a:ea typeface="Architype Van Der Leck"/>
                <a:cs typeface="Architype Van Der Leck"/>
                <a:sym typeface="Architype Van Der Leck"/>
              </a:rPr>
              <a:t>ACHIEVEMENT</a:t>
            </a:r>
          </a:p>
        </p:txBody>
      </p:sp>
      <p:sp>
        <p:nvSpPr>
          <p:cNvPr id="8" name="TextBox 8"/>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08</a:t>
            </a:r>
          </a:p>
        </p:txBody>
      </p:sp>
      <p:sp>
        <p:nvSpPr>
          <p:cNvPr id="22" name="TextBox 22"/>
          <p:cNvSpPr txBox="1"/>
          <p:nvPr/>
        </p:nvSpPr>
        <p:spPr>
          <a:xfrm>
            <a:off x="1341402" y="4203530"/>
            <a:ext cx="7620571" cy="3048463"/>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code achieves several significant milestones in the realm of Generative AI and Text-to-Image technology:</a:t>
            </a:r>
          </a:p>
          <a:p>
            <a:pPr algn="just">
              <a:lnSpc>
                <a:spcPts val="2956"/>
              </a:lnSpc>
            </a:pPr>
            <a:endParaRPr lang="en-US" sz="2111" dirty="0">
              <a:solidFill>
                <a:srgbClr val="FFFFFF"/>
              </a:solidFill>
              <a:latin typeface="Montserrat"/>
              <a:ea typeface="Montserrat"/>
              <a:cs typeface="Montserrat"/>
              <a:sym typeface="Montserrat"/>
            </a:endParaRPr>
          </a:p>
          <a:p>
            <a:pPr marL="457200" indent="-457200" algn="just">
              <a:lnSpc>
                <a:spcPts val="2956"/>
              </a:lnSpc>
              <a:buFont typeface="Arial" panose="020B0604020202020204" pitchFamily="34" charset="0"/>
              <a:buChar char="•"/>
            </a:pPr>
            <a:r>
              <a:rPr lang="en-US" sz="2111" b="1" dirty="0">
                <a:solidFill>
                  <a:srgbClr val="FFFFFF"/>
                </a:solidFill>
                <a:latin typeface="Montserrat"/>
                <a:ea typeface="Montserrat"/>
                <a:cs typeface="Montserrat"/>
                <a:sym typeface="Montserrat"/>
              </a:rPr>
              <a:t>Implementation of Advanced Models: </a:t>
            </a:r>
            <a:r>
              <a:rPr lang="en-US" sz="2111" dirty="0">
                <a:solidFill>
                  <a:srgbClr val="FFFFFF"/>
                </a:solidFill>
                <a:latin typeface="Montserrat"/>
                <a:ea typeface="Montserrat"/>
                <a:cs typeface="Montserrat"/>
                <a:sym typeface="Montserrat"/>
              </a:rPr>
              <a:t>Utilizes cutting-edge models like GPT-2 for text processing and Stable Diffusion for image generation, showcasing the integration of state-of-the-art AI technologies.</a:t>
            </a:r>
          </a:p>
        </p:txBody>
      </p:sp>
      <p:grpSp>
        <p:nvGrpSpPr>
          <p:cNvPr id="23" name="Group 23"/>
          <p:cNvGrpSpPr/>
          <p:nvPr/>
        </p:nvGrpSpPr>
        <p:grpSpPr>
          <a:xfrm>
            <a:off x="14024715" y="2306898"/>
            <a:ext cx="6412021" cy="5310584"/>
            <a:chOff x="0" y="0"/>
            <a:chExt cx="1688763" cy="1398672"/>
          </a:xfrm>
        </p:grpSpPr>
        <p:sp>
          <p:nvSpPr>
            <p:cNvPr id="24" name="Freeform 24"/>
            <p:cNvSpPr/>
            <p:nvPr/>
          </p:nvSpPr>
          <p:spPr>
            <a:xfrm>
              <a:off x="0" y="0"/>
              <a:ext cx="1688763" cy="1398672"/>
            </a:xfrm>
            <a:custGeom>
              <a:avLst/>
              <a:gdLst/>
              <a:ahLst/>
              <a:cxnLst/>
              <a:rect l="l" t="t" r="r" b="b"/>
              <a:pathLst>
                <a:path w="1688763" h="1398672">
                  <a:moveTo>
                    <a:pt x="59163" y="0"/>
                  </a:moveTo>
                  <a:lnTo>
                    <a:pt x="1629600" y="0"/>
                  </a:lnTo>
                  <a:cubicBezTo>
                    <a:pt x="1645291" y="0"/>
                    <a:pt x="1660339" y="6233"/>
                    <a:pt x="1671434" y="17328"/>
                  </a:cubicBezTo>
                  <a:cubicBezTo>
                    <a:pt x="1682529" y="28424"/>
                    <a:pt x="1688763" y="43472"/>
                    <a:pt x="1688763" y="59163"/>
                  </a:cubicBezTo>
                  <a:lnTo>
                    <a:pt x="1688763" y="1339509"/>
                  </a:lnTo>
                  <a:cubicBezTo>
                    <a:pt x="1688763" y="1355200"/>
                    <a:pt x="1682529" y="1370249"/>
                    <a:pt x="1671434" y="1381344"/>
                  </a:cubicBezTo>
                  <a:cubicBezTo>
                    <a:pt x="1660339" y="1392439"/>
                    <a:pt x="1645291" y="1398672"/>
                    <a:pt x="1629600" y="1398672"/>
                  </a:cubicBezTo>
                  <a:lnTo>
                    <a:pt x="59163" y="1398672"/>
                  </a:lnTo>
                  <a:cubicBezTo>
                    <a:pt x="43472" y="1398672"/>
                    <a:pt x="28424" y="1392439"/>
                    <a:pt x="17328" y="1381344"/>
                  </a:cubicBezTo>
                  <a:cubicBezTo>
                    <a:pt x="6233" y="1370249"/>
                    <a:pt x="0" y="1355200"/>
                    <a:pt x="0" y="1339509"/>
                  </a:cubicBezTo>
                  <a:lnTo>
                    <a:pt x="0" y="59163"/>
                  </a:lnTo>
                  <a:cubicBezTo>
                    <a:pt x="0" y="43472"/>
                    <a:pt x="6233" y="28424"/>
                    <a:pt x="17328" y="17328"/>
                  </a:cubicBezTo>
                  <a:cubicBezTo>
                    <a:pt x="28424" y="6233"/>
                    <a:pt x="43472" y="0"/>
                    <a:pt x="59163"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5" name="TextBox 25"/>
            <p:cNvSpPr txBox="1"/>
            <p:nvPr/>
          </p:nvSpPr>
          <p:spPr>
            <a:xfrm>
              <a:off x="0" y="-47625"/>
              <a:ext cx="1688763" cy="1446297"/>
            </a:xfrm>
            <a:prstGeom prst="rect">
              <a:avLst/>
            </a:prstGeom>
          </p:spPr>
          <p:txBody>
            <a:bodyPr lIns="50800" tIns="50800" rIns="50800" bIns="50800" rtlCol="0" anchor="ctr"/>
            <a:lstStyle/>
            <a:p>
              <a:pPr algn="ctr">
                <a:lnSpc>
                  <a:spcPts val="3431"/>
                </a:lnSpc>
              </a:pPr>
              <a:endParaRPr/>
            </a:p>
          </p:txBody>
        </p:sp>
      </p:grpSp>
      <p:sp>
        <p:nvSpPr>
          <p:cNvPr id="26" name="Freeform 26"/>
          <p:cNvSpPr/>
          <p:nvPr/>
        </p:nvSpPr>
        <p:spPr>
          <a:xfrm rot="837073">
            <a:off x="10239314" y="3712213"/>
            <a:ext cx="9120744" cy="3306270"/>
          </a:xfrm>
          <a:custGeom>
            <a:avLst/>
            <a:gdLst/>
            <a:ahLst/>
            <a:cxnLst/>
            <a:rect l="l" t="t" r="r" b="b"/>
            <a:pathLst>
              <a:path w="9120744" h="3306270">
                <a:moveTo>
                  <a:pt x="0" y="0"/>
                </a:moveTo>
                <a:lnTo>
                  <a:pt x="9120744" y="0"/>
                </a:lnTo>
                <a:lnTo>
                  <a:pt x="9120744" y="3306270"/>
                </a:lnTo>
                <a:lnTo>
                  <a:pt x="0" y="3306270"/>
                </a:lnTo>
                <a:lnTo>
                  <a:pt x="0" y="0"/>
                </a:lnTo>
                <a:close/>
              </a:path>
            </a:pathLst>
          </a:custGeom>
          <a:blipFill>
            <a:blip r:embed="rId3"/>
            <a:stretch>
              <a:fillRect/>
            </a:stretch>
          </a:blipFill>
        </p:spPr>
        <p:txBody>
          <a:bodyPr/>
          <a:lstStyle/>
          <a:p>
            <a:endParaRPr lang="en-US"/>
          </a:p>
        </p:txBody>
      </p:sp>
      <p:sp>
        <p:nvSpPr>
          <p:cNvPr id="27" name="TextBox 21">
            <a:extLst>
              <a:ext uri="{FF2B5EF4-FFF2-40B4-BE49-F238E27FC236}">
                <a16:creationId xmlns:a16="http://schemas.microsoft.com/office/drawing/2014/main" id="{1506FFB4-D2D5-3E1A-7080-63D5FE6C48AC}"/>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8" name="TextBox 22">
            <a:extLst>
              <a:ext uri="{FF2B5EF4-FFF2-40B4-BE49-F238E27FC236}">
                <a16:creationId xmlns:a16="http://schemas.microsoft.com/office/drawing/2014/main" id="{9FECF7F1-17D1-9A87-0F9B-4E9D20D0D94B}"/>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9" name="TextBox 23">
            <a:extLst>
              <a:ext uri="{FF2B5EF4-FFF2-40B4-BE49-F238E27FC236}">
                <a16:creationId xmlns:a16="http://schemas.microsoft.com/office/drawing/2014/main" id="{E8E7B863-3A62-937D-A104-3CBD9ACB42C9}"/>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0" name="TextBox 24">
            <a:extLst>
              <a:ext uri="{FF2B5EF4-FFF2-40B4-BE49-F238E27FC236}">
                <a16:creationId xmlns:a16="http://schemas.microsoft.com/office/drawing/2014/main" id="{FD0A40ED-7238-6DE2-225C-DA8B21450411}"/>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4CC94F21-14A9-5CFE-1C5B-42F6FABF67B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FB0EC5C-3A5F-2CDB-E9FD-2DC415AF7D14}"/>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C37FAB54-2018-797D-B145-179652342B37}"/>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E7D477B8-606E-05F2-2521-5861F4839CDC}"/>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a:extLst>
              <a:ext uri="{FF2B5EF4-FFF2-40B4-BE49-F238E27FC236}">
                <a16:creationId xmlns:a16="http://schemas.microsoft.com/office/drawing/2014/main" id="{7D78BDA0-414D-3B81-FB74-C6CF2B6F3CE3}"/>
              </a:ext>
            </a:extLst>
          </p:cNvPr>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a:extLst>
              <a:ext uri="{FF2B5EF4-FFF2-40B4-BE49-F238E27FC236}">
                <a16:creationId xmlns:a16="http://schemas.microsoft.com/office/drawing/2014/main" id="{4A08A9EF-3774-3974-A971-E65C2B819F0E}"/>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a:extLst>
              <a:ext uri="{FF2B5EF4-FFF2-40B4-BE49-F238E27FC236}">
                <a16:creationId xmlns:a16="http://schemas.microsoft.com/office/drawing/2014/main" id="{ABEF7946-BD6E-A778-A73C-E0487ADFB384}"/>
              </a:ext>
            </a:extLst>
          </p:cNvPr>
          <p:cNvSpPr txBox="1"/>
          <p:nvPr/>
        </p:nvSpPr>
        <p:spPr>
          <a:xfrm>
            <a:off x="1341402" y="2985045"/>
            <a:ext cx="8710072" cy="862808"/>
          </a:xfrm>
          <a:prstGeom prst="rect">
            <a:avLst/>
          </a:prstGeom>
        </p:spPr>
        <p:txBody>
          <a:bodyPr lIns="0" tIns="0" rIns="0" bIns="0" rtlCol="0" anchor="t">
            <a:spAutoFit/>
          </a:bodyPr>
          <a:lstStyle/>
          <a:p>
            <a:pPr algn="l">
              <a:lnSpc>
                <a:spcPts val="6424"/>
              </a:lnSpc>
            </a:pPr>
            <a:r>
              <a:rPr lang="en-US" sz="6424">
                <a:solidFill>
                  <a:srgbClr val="1FFFD0"/>
                </a:solidFill>
                <a:latin typeface="Architype Van Der Leck"/>
                <a:ea typeface="Architype Van Der Leck"/>
                <a:cs typeface="Architype Van Der Leck"/>
                <a:sym typeface="Architype Van Der Leck"/>
              </a:rPr>
              <a:t>ACHIEVEMENT</a:t>
            </a:r>
          </a:p>
        </p:txBody>
      </p:sp>
      <p:sp>
        <p:nvSpPr>
          <p:cNvPr id="8" name="TextBox 8">
            <a:extLst>
              <a:ext uri="{FF2B5EF4-FFF2-40B4-BE49-F238E27FC236}">
                <a16:creationId xmlns:a16="http://schemas.microsoft.com/office/drawing/2014/main" id="{C93CDC56-CA61-D8E9-655E-632EDAF3281F}"/>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a:extLst>
              <a:ext uri="{FF2B5EF4-FFF2-40B4-BE49-F238E27FC236}">
                <a16:creationId xmlns:a16="http://schemas.microsoft.com/office/drawing/2014/main" id="{6837A864-D284-B531-1976-EB62D39CDFD8}"/>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E5AA178D-DF4F-355B-61C2-A69A3541547E}"/>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707BC15B-35FA-1792-68D8-B9042F3EEE49}"/>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79B002E4-0651-D4ED-4649-0DF514F1453A}"/>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8B2AC826-AE60-BB90-64DA-5270E183F559}"/>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08</a:t>
            </a:r>
          </a:p>
        </p:txBody>
      </p:sp>
      <p:sp>
        <p:nvSpPr>
          <p:cNvPr id="22" name="TextBox 22">
            <a:extLst>
              <a:ext uri="{FF2B5EF4-FFF2-40B4-BE49-F238E27FC236}">
                <a16:creationId xmlns:a16="http://schemas.microsoft.com/office/drawing/2014/main" id="{93B63EE6-51BA-2CAB-FE1A-8E3D56216754}"/>
              </a:ext>
            </a:extLst>
          </p:cNvPr>
          <p:cNvSpPr txBox="1"/>
          <p:nvPr/>
        </p:nvSpPr>
        <p:spPr>
          <a:xfrm>
            <a:off x="1341402" y="4203530"/>
            <a:ext cx="7620571" cy="3048463"/>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code achieves several significant milestones in the realm of Generative AI and Text-to-Image technology:</a:t>
            </a:r>
          </a:p>
          <a:p>
            <a:pPr algn="just">
              <a:lnSpc>
                <a:spcPts val="2956"/>
              </a:lnSpc>
            </a:pPr>
            <a:endParaRPr lang="en-US" sz="2111" dirty="0">
              <a:solidFill>
                <a:srgbClr val="FFFFFF"/>
              </a:solidFill>
              <a:latin typeface="Montserrat"/>
              <a:ea typeface="Montserrat"/>
              <a:cs typeface="Montserrat"/>
              <a:sym typeface="Montserrat"/>
            </a:endParaRPr>
          </a:p>
          <a:p>
            <a:pPr marL="457200" indent="-457200" algn="just">
              <a:lnSpc>
                <a:spcPts val="2956"/>
              </a:lnSpc>
              <a:buFont typeface="Arial" panose="020B0604020202020204" pitchFamily="34" charset="0"/>
              <a:buChar char="•"/>
            </a:pPr>
            <a:r>
              <a:rPr lang="en-US" sz="2111" b="1" dirty="0">
                <a:solidFill>
                  <a:srgbClr val="FFFFFF"/>
                </a:solidFill>
                <a:latin typeface="Montserrat"/>
                <a:ea typeface="Montserrat"/>
                <a:cs typeface="Montserrat"/>
                <a:sym typeface="Montserrat"/>
              </a:rPr>
              <a:t>Realistic Image Generation: </a:t>
            </a:r>
            <a:r>
              <a:rPr lang="en-US" sz="2111" dirty="0">
                <a:solidFill>
                  <a:srgbClr val="FFFFFF"/>
                </a:solidFill>
                <a:latin typeface="Montserrat"/>
                <a:ea typeface="Montserrat"/>
                <a:cs typeface="Montserrat"/>
                <a:sym typeface="Montserrat"/>
              </a:rPr>
              <a:t>By employing techniques such as increased inference steps and guidance scales, the code generates detailed and realistic images from textual descriptions, pushing the boundaries of current capabilities.</a:t>
            </a:r>
          </a:p>
        </p:txBody>
      </p:sp>
      <p:grpSp>
        <p:nvGrpSpPr>
          <p:cNvPr id="23" name="Group 23">
            <a:extLst>
              <a:ext uri="{FF2B5EF4-FFF2-40B4-BE49-F238E27FC236}">
                <a16:creationId xmlns:a16="http://schemas.microsoft.com/office/drawing/2014/main" id="{9E1D2CAC-CB76-2078-E075-F06D73052C69}"/>
              </a:ext>
            </a:extLst>
          </p:cNvPr>
          <p:cNvGrpSpPr/>
          <p:nvPr/>
        </p:nvGrpSpPr>
        <p:grpSpPr>
          <a:xfrm>
            <a:off x="14024715" y="2306898"/>
            <a:ext cx="6412021" cy="5310584"/>
            <a:chOff x="0" y="0"/>
            <a:chExt cx="1688763" cy="1398672"/>
          </a:xfrm>
        </p:grpSpPr>
        <p:sp>
          <p:nvSpPr>
            <p:cNvPr id="24" name="Freeform 24">
              <a:extLst>
                <a:ext uri="{FF2B5EF4-FFF2-40B4-BE49-F238E27FC236}">
                  <a16:creationId xmlns:a16="http://schemas.microsoft.com/office/drawing/2014/main" id="{22BB4CC1-1510-72E1-1C3B-6379630AD56A}"/>
                </a:ext>
              </a:extLst>
            </p:cNvPr>
            <p:cNvSpPr/>
            <p:nvPr/>
          </p:nvSpPr>
          <p:spPr>
            <a:xfrm>
              <a:off x="0" y="0"/>
              <a:ext cx="1688763" cy="1398672"/>
            </a:xfrm>
            <a:custGeom>
              <a:avLst/>
              <a:gdLst/>
              <a:ahLst/>
              <a:cxnLst/>
              <a:rect l="l" t="t" r="r" b="b"/>
              <a:pathLst>
                <a:path w="1688763" h="1398672">
                  <a:moveTo>
                    <a:pt x="59163" y="0"/>
                  </a:moveTo>
                  <a:lnTo>
                    <a:pt x="1629600" y="0"/>
                  </a:lnTo>
                  <a:cubicBezTo>
                    <a:pt x="1645291" y="0"/>
                    <a:pt x="1660339" y="6233"/>
                    <a:pt x="1671434" y="17328"/>
                  </a:cubicBezTo>
                  <a:cubicBezTo>
                    <a:pt x="1682529" y="28424"/>
                    <a:pt x="1688763" y="43472"/>
                    <a:pt x="1688763" y="59163"/>
                  </a:cubicBezTo>
                  <a:lnTo>
                    <a:pt x="1688763" y="1339509"/>
                  </a:lnTo>
                  <a:cubicBezTo>
                    <a:pt x="1688763" y="1355200"/>
                    <a:pt x="1682529" y="1370249"/>
                    <a:pt x="1671434" y="1381344"/>
                  </a:cubicBezTo>
                  <a:cubicBezTo>
                    <a:pt x="1660339" y="1392439"/>
                    <a:pt x="1645291" y="1398672"/>
                    <a:pt x="1629600" y="1398672"/>
                  </a:cubicBezTo>
                  <a:lnTo>
                    <a:pt x="59163" y="1398672"/>
                  </a:lnTo>
                  <a:cubicBezTo>
                    <a:pt x="43472" y="1398672"/>
                    <a:pt x="28424" y="1392439"/>
                    <a:pt x="17328" y="1381344"/>
                  </a:cubicBezTo>
                  <a:cubicBezTo>
                    <a:pt x="6233" y="1370249"/>
                    <a:pt x="0" y="1355200"/>
                    <a:pt x="0" y="1339509"/>
                  </a:cubicBezTo>
                  <a:lnTo>
                    <a:pt x="0" y="59163"/>
                  </a:lnTo>
                  <a:cubicBezTo>
                    <a:pt x="0" y="43472"/>
                    <a:pt x="6233" y="28424"/>
                    <a:pt x="17328" y="17328"/>
                  </a:cubicBezTo>
                  <a:cubicBezTo>
                    <a:pt x="28424" y="6233"/>
                    <a:pt x="43472" y="0"/>
                    <a:pt x="59163"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5" name="TextBox 25">
              <a:extLst>
                <a:ext uri="{FF2B5EF4-FFF2-40B4-BE49-F238E27FC236}">
                  <a16:creationId xmlns:a16="http://schemas.microsoft.com/office/drawing/2014/main" id="{8E4AC398-9630-6EBD-2081-98A03A2BB94F}"/>
                </a:ext>
              </a:extLst>
            </p:cNvPr>
            <p:cNvSpPr txBox="1"/>
            <p:nvPr/>
          </p:nvSpPr>
          <p:spPr>
            <a:xfrm>
              <a:off x="0" y="-47625"/>
              <a:ext cx="1688763" cy="1446297"/>
            </a:xfrm>
            <a:prstGeom prst="rect">
              <a:avLst/>
            </a:prstGeom>
          </p:spPr>
          <p:txBody>
            <a:bodyPr lIns="50800" tIns="50800" rIns="50800" bIns="50800" rtlCol="0" anchor="ctr"/>
            <a:lstStyle/>
            <a:p>
              <a:pPr algn="ctr">
                <a:lnSpc>
                  <a:spcPts val="3431"/>
                </a:lnSpc>
              </a:pPr>
              <a:endParaRPr/>
            </a:p>
          </p:txBody>
        </p:sp>
      </p:grpSp>
      <p:sp>
        <p:nvSpPr>
          <p:cNvPr id="26" name="Freeform 26">
            <a:extLst>
              <a:ext uri="{FF2B5EF4-FFF2-40B4-BE49-F238E27FC236}">
                <a16:creationId xmlns:a16="http://schemas.microsoft.com/office/drawing/2014/main" id="{77421DB1-E129-903E-F429-3BC61F5D1FB1}"/>
              </a:ext>
            </a:extLst>
          </p:cNvPr>
          <p:cNvSpPr/>
          <p:nvPr/>
        </p:nvSpPr>
        <p:spPr>
          <a:xfrm rot="837073">
            <a:off x="10239314" y="3712213"/>
            <a:ext cx="9120744" cy="3306270"/>
          </a:xfrm>
          <a:custGeom>
            <a:avLst/>
            <a:gdLst/>
            <a:ahLst/>
            <a:cxnLst/>
            <a:rect l="l" t="t" r="r" b="b"/>
            <a:pathLst>
              <a:path w="9120744" h="3306270">
                <a:moveTo>
                  <a:pt x="0" y="0"/>
                </a:moveTo>
                <a:lnTo>
                  <a:pt x="9120744" y="0"/>
                </a:lnTo>
                <a:lnTo>
                  <a:pt x="9120744" y="3306270"/>
                </a:lnTo>
                <a:lnTo>
                  <a:pt x="0" y="3306270"/>
                </a:lnTo>
                <a:lnTo>
                  <a:pt x="0" y="0"/>
                </a:lnTo>
                <a:close/>
              </a:path>
            </a:pathLst>
          </a:custGeom>
          <a:blipFill>
            <a:blip r:embed="rId3"/>
            <a:stretch>
              <a:fillRect/>
            </a:stretch>
          </a:blipFill>
        </p:spPr>
        <p:txBody>
          <a:bodyPr/>
          <a:lstStyle/>
          <a:p>
            <a:endParaRPr lang="en-US"/>
          </a:p>
        </p:txBody>
      </p:sp>
      <p:sp>
        <p:nvSpPr>
          <p:cNvPr id="27" name="TextBox 21">
            <a:extLst>
              <a:ext uri="{FF2B5EF4-FFF2-40B4-BE49-F238E27FC236}">
                <a16:creationId xmlns:a16="http://schemas.microsoft.com/office/drawing/2014/main" id="{D3F49695-F55C-80BD-B5A8-0E3B431AAABC}"/>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8" name="TextBox 22">
            <a:extLst>
              <a:ext uri="{FF2B5EF4-FFF2-40B4-BE49-F238E27FC236}">
                <a16:creationId xmlns:a16="http://schemas.microsoft.com/office/drawing/2014/main" id="{9431467E-1188-7CCC-EB17-52C6A2BDD09F}"/>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9" name="TextBox 23">
            <a:extLst>
              <a:ext uri="{FF2B5EF4-FFF2-40B4-BE49-F238E27FC236}">
                <a16:creationId xmlns:a16="http://schemas.microsoft.com/office/drawing/2014/main" id="{BF432C0A-EA7B-931F-0A3A-D1326D1FA2FE}"/>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0" name="TextBox 24">
            <a:extLst>
              <a:ext uri="{FF2B5EF4-FFF2-40B4-BE49-F238E27FC236}">
                <a16:creationId xmlns:a16="http://schemas.microsoft.com/office/drawing/2014/main" id="{E30DAA80-0782-6679-4009-9A5CB7E95FE6}"/>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19553571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065A21A6-04AB-63FA-0362-7C0A0061E5C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A402B0A-8F8C-07F2-0274-2DECC6A53251}"/>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18CC6F1E-6361-254A-4420-5930B2242003}"/>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5DC51B44-D670-BC07-5CB9-CF9602305A53}"/>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a:extLst>
              <a:ext uri="{FF2B5EF4-FFF2-40B4-BE49-F238E27FC236}">
                <a16:creationId xmlns:a16="http://schemas.microsoft.com/office/drawing/2014/main" id="{71C42159-633F-3E0F-13C5-F718456E6509}"/>
              </a:ext>
            </a:extLst>
          </p:cNvPr>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a:extLst>
              <a:ext uri="{FF2B5EF4-FFF2-40B4-BE49-F238E27FC236}">
                <a16:creationId xmlns:a16="http://schemas.microsoft.com/office/drawing/2014/main" id="{F8CABF4C-AA4F-D4AB-F95F-240CAA390268}"/>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a:extLst>
              <a:ext uri="{FF2B5EF4-FFF2-40B4-BE49-F238E27FC236}">
                <a16:creationId xmlns:a16="http://schemas.microsoft.com/office/drawing/2014/main" id="{7097618C-C4F2-85E0-86F5-5275ACE111A0}"/>
              </a:ext>
            </a:extLst>
          </p:cNvPr>
          <p:cNvSpPr txBox="1"/>
          <p:nvPr/>
        </p:nvSpPr>
        <p:spPr>
          <a:xfrm>
            <a:off x="1341402" y="2985045"/>
            <a:ext cx="8710072" cy="862808"/>
          </a:xfrm>
          <a:prstGeom prst="rect">
            <a:avLst/>
          </a:prstGeom>
        </p:spPr>
        <p:txBody>
          <a:bodyPr lIns="0" tIns="0" rIns="0" bIns="0" rtlCol="0" anchor="t">
            <a:spAutoFit/>
          </a:bodyPr>
          <a:lstStyle/>
          <a:p>
            <a:pPr algn="l">
              <a:lnSpc>
                <a:spcPts val="6424"/>
              </a:lnSpc>
            </a:pPr>
            <a:r>
              <a:rPr lang="en-US" sz="6424">
                <a:solidFill>
                  <a:srgbClr val="1FFFD0"/>
                </a:solidFill>
                <a:latin typeface="Architype Van Der Leck"/>
                <a:ea typeface="Architype Van Der Leck"/>
                <a:cs typeface="Architype Van Der Leck"/>
                <a:sym typeface="Architype Van Der Leck"/>
              </a:rPr>
              <a:t>ACHIEVEMENT</a:t>
            </a:r>
          </a:p>
        </p:txBody>
      </p:sp>
      <p:sp>
        <p:nvSpPr>
          <p:cNvPr id="8" name="TextBox 8">
            <a:extLst>
              <a:ext uri="{FF2B5EF4-FFF2-40B4-BE49-F238E27FC236}">
                <a16:creationId xmlns:a16="http://schemas.microsoft.com/office/drawing/2014/main" id="{93B833DA-22B9-879A-F17F-6B1A497A13F5}"/>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a:extLst>
              <a:ext uri="{FF2B5EF4-FFF2-40B4-BE49-F238E27FC236}">
                <a16:creationId xmlns:a16="http://schemas.microsoft.com/office/drawing/2014/main" id="{CF8C04F5-C032-6745-F8E7-1164C756CD8C}"/>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14621E0C-2E0D-97BA-8FBA-FC8AC140B26C}"/>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31D0DC53-869F-B065-1DCB-BED885FBD435}"/>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DF278968-B34A-9BB9-5D69-2A859C568FEB}"/>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BF5F47AE-EC4F-F32C-C604-DF46CF4EF0C2}"/>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08</a:t>
            </a:r>
          </a:p>
        </p:txBody>
      </p:sp>
      <p:sp>
        <p:nvSpPr>
          <p:cNvPr id="22" name="TextBox 22">
            <a:extLst>
              <a:ext uri="{FF2B5EF4-FFF2-40B4-BE49-F238E27FC236}">
                <a16:creationId xmlns:a16="http://schemas.microsoft.com/office/drawing/2014/main" id="{7E0B37B5-F0C9-3864-73ED-408AB69DE4BD}"/>
              </a:ext>
            </a:extLst>
          </p:cNvPr>
          <p:cNvSpPr txBox="1"/>
          <p:nvPr/>
        </p:nvSpPr>
        <p:spPr>
          <a:xfrm>
            <a:off x="1341402" y="4203530"/>
            <a:ext cx="7620571" cy="3433184"/>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code achieves several significant milestones in the realm of Generative AI and Text-to-Image technology:</a:t>
            </a:r>
          </a:p>
          <a:p>
            <a:pPr algn="just">
              <a:lnSpc>
                <a:spcPts val="2956"/>
              </a:lnSpc>
            </a:pPr>
            <a:endParaRPr lang="en-US" sz="2111" dirty="0">
              <a:solidFill>
                <a:srgbClr val="FFFFFF"/>
              </a:solidFill>
              <a:latin typeface="Montserrat"/>
              <a:ea typeface="Montserrat"/>
              <a:cs typeface="Montserrat"/>
              <a:sym typeface="Montserrat"/>
            </a:endParaRPr>
          </a:p>
          <a:p>
            <a:pPr marL="457200" indent="-457200" algn="just">
              <a:lnSpc>
                <a:spcPts val="2956"/>
              </a:lnSpc>
              <a:buFont typeface="Arial" panose="020B0604020202020204" pitchFamily="34" charset="0"/>
              <a:buChar char="•"/>
            </a:pPr>
            <a:r>
              <a:rPr lang="en-US" sz="2111" b="1" dirty="0">
                <a:solidFill>
                  <a:srgbClr val="FFFFFF"/>
                </a:solidFill>
                <a:latin typeface="Montserrat"/>
                <a:ea typeface="Montserrat"/>
                <a:cs typeface="Montserrat"/>
                <a:sym typeface="Montserrat"/>
              </a:rPr>
              <a:t>User-Friendly Integration: </a:t>
            </a:r>
            <a:r>
              <a:rPr lang="en-US" sz="2111" dirty="0">
                <a:solidFill>
                  <a:srgbClr val="FFFFFF"/>
                </a:solidFill>
                <a:latin typeface="Montserrat"/>
                <a:ea typeface="Montserrat"/>
                <a:cs typeface="Montserrat"/>
                <a:sym typeface="Montserrat"/>
              </a:rPr>
              <a:t>The code is designed to be accessible and user-friendly, demonstrating the practical application of complex AI models in generating high-quality images. This makes it easier for users to harness the power of Generative AI without needing extensive technical expertise.</a:t>
            </a:r>
          </a:p>
        </p:txBody>
      </p:sp>
      <p:grpSp>
        <p:nvGrpSpPr>
          <p:cNvPr id="23" name="Group 23">
            <a:extLst>
              <a:ext uri="{FF2B5EF4-FFF2-40B4-BE49-F238E27FC236}">
                <a16:creationId xmlns:a16="http://schemas.microsoft.com/office/drawing/2014/main" id="{AA06733A-2428-4941-33BF-8CA00FAE85EE}"/>
              </a:ext>
            </a:extLst>
          </p:cNvPr>
          <p:cNvGrpSpPr/>
          <p:nvPr/>
        </p:nvGrpSpPr>
        <p:grpSpPr>
          <a:xfrm>
            <a:off x="14024715" y="2306898"/>
            <a:ext cx="6412021" cy="5310584"/>
            <a:chOff x="0" y="0"/>
            <a:chExt cx="1688763" cy="1398672"/>
          </a:xfrm>
        </p:grpSpPr>
        <p:sp>
          <p:nvSpPr>
            <p:cNvPr id="24" name="Freeform 24">
              <a:extLst>
                <a:ext uri="{FF2B5EF4-FFF2-40B4-BE49-F238E27FC236}">
                  <a16:creationId xmlns:a16="http://schemas.microsoft.com/office/drawing/2014/main" id="{497531E7-38F1-CA93-702D-087058C70394}"/>
                </a:ext>
              </a:extLst>
            </p:cNvPr>
            <p:cNvSpPr/>
            <p:nvPr/>
          </p:nvSpPr>
          <p:spPr>
            <a:xfrm>
              <a:off x="0" y="0"/>
              <a:ext cx="1688763" cy="1398672"/>
            </a:xfrm>
            <a:custGeom>
              <a:avLst/>
              <a:gdLst/>
              <a:ahLst/>
              <a:cxnLst/>
              <a:rect l="l" t="t" r="r" b="b"/>
              <a:pathLst>
                <a:path w="1688763" h="1398672">
                  <a:moveTo>
                    <a:pt x="59163" y="0"/>
                  </a:moveTo>
                  <a:lnTo>
                    <a:pt x="1629600" y="0"/>
                  </a:lnTo>
                  <a:cubicBezTo>
                    <a:pt x="1645291" y="0"/>
                    <a:pt x="1660339" y="6233"/>
                    <a:pt x="1671434" y="17328"/>
                  </a:cubicBezTo>
                  <a:cubicBezTo>
                    <a:pt x="1682529" y="28424"/>
                    <a:pt x="1688763" y="43472"/>
                    <a:pt x="1688763" y="59163"/>
                  </a:cubicBezTo>
                  <a:lnTo>
                    <a:pt x="1688763" y="1339509"/>
                  </a:lnTo>
                  <a:cubicBezTo>
                    <a:pt x="1688763" y="1355200"/>
                    <a:pt x="1682529" y="1370249"/>
                    <a:pt x="1671434" y="1381344"/>
                  </a:cubicBezTo>
                  <a:cubicBezTo>
                    <a:pt x="1660339" y="1392439"/>
                    <a:pt x="1645291" y="1398672"/>
                    <a:pt x="1629600" y="1398672"/>
                  </a:cubicBezTo>
                  <a:lnTo>
                    <a:pt x="59163" y="1398672"/>
                  </a:lnTo>
                  <a:cubicBezTo>
                    <a:pt x="43472" y="1398672"/>
                    <a:pt x="28424" y="1392439"/>
                    <a:pt x="17328" y="1381344"/>
                  </a:cubicBezTo>
                  <a:cubicBezTo>
                    <a:pt x="6233" y="1370249"/>
                    <a:pt x="0" y="1355200"/>
                    <a:pt x="0" y="1339509"/>
                  </a:cubicBezTo>
                  <a:lnTo>
                    <a:pt x="0" y="59163"/>
                  </a:lnTo>
                  <a:cubicBezTo>
                    <a:pt x="0" y="43472"/>
                    <a:pt x="6233" y="28424"/>
                    <a:pt x="17328" y="17328"/>
                  </a:cubicBezTo>
                  <a:cubicBezTo>
                    <a:pt x="28424" y="6233"/>
                    <a:pt x="43472" y="0"/>
                    <a:pt x="59163"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5" name="TextBox 25">
              <a:extLst>
                <a:ext uri="{FF2B5EF4-FFF2-40B4-BE49-F238E27FC236}">
                  <a16:creationId xmlns:a16="http://schemas.microsoft.com/office/drawing/2014/main" id="{E5C88762-F200-BB14-0255-CFAA1901B1BD}"/>
                </a:ext>
              </a:extLst>
            </p:cNvPr>
            <p:cNvSpPr txBox="1"/>
            <p:nvPr/>
          </p:nvSpPr>
          <p:spPr>
            <a:xfrm>
              <a:off x="0" y="-47625"/>
              <a:ext cx="1688763" cy="1446297"/>
            </a:xfrm>
            <a:prstGeom prst="rect">
              <a:avLst/>
            </a:prstGeom>
          </p:spPr>
          <p:txBody>
            <a:bodyPr lIns="50800" tIns="50800" rIns="50800" bIns="50800" rtlCol="0" anchor="ctr"/>
            <a:lstStyle/>
            <a:p>
              <a:pPr algn="ctr">
                <a:lnSpc>
                  <a:spcPts val="3431"/>
                </a:lnSpc>
              </a:pPr>
              <a:endParaRPr/>
            </a:p>
          </p:txBody>
        </p:sp>
      </p:grpSp>
      <p:sp>
        <p:nvSpPr>
          <p:cNvPr id="26" name="Freeform 26">
            <a:extLst>
              <a:ext uri="{FF2B5EF4-FFF2-40B4-BE49-F238E27FC236}">
                <a16:creationId xmlns:a16="http://schemas.microsoft.com/office/drawing/2014/main" id="{2846B36E-0A11-C774-5773-EE93E81DB4CA}"/>
              </a:ext>
            </a:extLst>
          </p:cNvPr>
          <p:cNvSpPr/>
          <p:nvPr/>
        </p:nvSpPr>
        <p:spPr>
          <a:xfrm rot="837073">
            <a:off x="10239314" y="3712213"/>
            <a:ext cx="9120744" cy="3306270"/>
          </a:xfrm>
          <a:custGeom>
            <a:avLst/>
            <a:gdLst/>
            <a:ahLst/>
            <a:cxnLst/>
            <a:rect l="l" t="t" r="r" b="b"/>
            <a:pathLst>
              <a:path w="9120744" h="3306270">
                <a:moveTo>
                  <a:pt x="0" y="0"/>
                </a:moveTo>
                <a:lnTo>
                  <a:pt x="9120744" y="0"/>
                </a:lnTo>
                <a:lnTo>
                  <a:pt x="9120744" y="3306270"/>
                </a:lnTo>
                <a:lnTo>
                  <a:pt x="0" y="3306270"/>
                </a:lnTo>
                <a:lnTo>
                  <a:pt x="0" y="0"/>
                </a:lnTo>
                <a:close/>
              </a:path>
            </a:pathLst>
          </a:custGeom>
          <a:blipFill>
            <a:blip r:embed="rId3"/>
            <a:stretch>
              <a:fillRect/>
            </a:stretch>
          </a:blipFill>
        </p:spPr>
        <p:txBody>
          <a:bodyPr/>
          <a:lstStyle/>
          <a:p>
            <a:endParaRPr lang="en-US"/>
          </a:p>
        </p:txBody>
      </p:sp>
      <p:sp>
        <p:nvSpPr>
          <p:cNvPr id="27" name="TextBox 21">
            <a:extLst>
              <a:ext uri="{FF2B5EF4-FFF2-40B4-BE49-F238E27FC236}">
                <a16:creationId xmlns:a16="http://schemas.microsoft.com/office/drawing/2014/main" id="{04435FC0-A66F-74F9-230C-38682977B085}"/>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8" name="TextBox 22">
            <a:extLst>
              <a:ext uri="{FF2B5EF4-FFF2-40B4-BE49-F238E27FC236}">
                <a16:creationId xmlns:a16="http://schemas.microsoft.com/office/drawing/2014/main" id="{367A38A3-4DC1-8085-4647-E21D52ADC9FA}"/>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9" name="TextBox 23">
            <a:extLst>
              <a:ext uri="{FF2B5EF4-FFF2-40B4-BE49-F238E27FC236}">
                <a16:creationId xmlns:a16="http://schemas.microsoft.com/office/drawing/2014/main" id="{7BA93FE8-1DF3-1B77-F392-F544625B1811}"/>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0" name="TextBox 24">
            <a:extLst>
              <a:ext uri="{FF2B5EF4-FFF2-40B4-BE49-F238E27FC236}">
                <a16:creationId xmlns:a16="http://schemas.microsoft.com/office/drawing/2014/main" id="{DB680BB1-0C08-FCB7-7862-5095BC0D37D3}"/>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2176433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D26ECA0D-7A7E-2396-3A24-449FC2C525C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F0A0F8B-59A2-0293-9FCD-33439A5CAECF}"/>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24455A57-F626-5DE2-97B8-E5DE8852EFF9}"/>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6FA1FFE2-D8FA-908B-419D-A75D54B4CC88}"/>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a:extLst>
              <a:ext uri="{FF2B5EF4-FFF2-40B4-BE49-F238E27FC236}">
                <a16:creationId xmlns:a16="http://schemas.microsoft.com/office/drawing/2014/main" id="{91837B99-EE29-C71E-FD3C-72CEB0025D15}"/>
              </a:ext>
            </a:extLst>
          </p:cNvPr>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a:extLst>
              <a:ext uri="{FF2B5EF4-FFF2-40B4-BE49-F238E27FC236}">
                <a16:creationId xmlns:a16="http://schemas.microsoft.com/office/drawing/2014/main" id="{9CCBB189-81A7-BED4-F4C4-3EBEC4F43F68}"/>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a:extLst>
              <a:ext uri="{FF2B5EF4-FFF2-40B4-BE49-F238E27FC236}">
                <a16:creationId xmlns:a16="http://schemas.microsoft.com/office/drawing/2014/main" id="{0157394A-863F-0F43-9921-0631AD224073}"/>
              </a:ext>
            </a:extLst>
          </p:cNvPr>
          <p:cNvSpPr txBox="1"/>
          <p:nvPr/>
        </p:nvSpPr>
        <p:spPr>
          <a:xfrm>
            <a:off x="1341402" y="2985045"/>
            <a:ext cx="8710072" cy="862808"/>
          </a:xfrm>
          <a:prstGeom prst="rect">
            <a:avLst/>
          </a:prstGeom>
        </p:spPr>
        <p:txBody>
          <a:bodyPr lIns="0" tIns="0" rIns="0" bIns="0" rtlCol="0" anchor="t">
            <a:spAutoFit/>
          </a:bodyPr>
          <a:lstStyle/>
          <a:p>
            <a:pPr algn="l">
              <a:lnSpc>
                <a:spcPts val="6424"/>
              </a:lnSpc>
            </a:pPr>
            <a:r>
              <a:rPr lang="en-US" sz="6424">
                <a:solidFill>
                  <a:srgbClr val="1FFFD0"/>
                </a:solidFill>
                <a:latin typeface="Architype Van Der Leck"/>
                <a:ea typeface="Architype Van Der Leck"/>
                <a:cs typeface="Architype Van Der Leck"/>
                <a:sym typeface="Architype Van Der Leck"/>
              </a:rPr>
              <a:t>ACHIEVEMENT</a:t>
            </a:r>
          </a:p>
        </p:txBody>
      </p:sp>
      <p:sp>
        <p:nvSpPr>
          <p:cNvPr id="8" name="TextBox 8">
            <a:extLst>
              <a:ext uri="{FF2B5EF4-FFF2-40B4-BE49-F238E27FC236}">
                <a16:creationId xmlns:a16="http://schemas.microsoft.com/office/drawing/2014/main" id="{95872891-B7CF-3816-B701-21AB0B516940}"/>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a:extLst>
              <a:ext uri="{FF2B5EF4-FFF2-40B4-BE49-F238E27FC236}">
                <a16:creationId xmlns:a16="http://schemas.microsoft.com/office/drawing/2014/main" id="{E8816C18-3D62-9035-2A16-FA6B5FBAA8C7}"/>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8D11BB4C-F4D8-A54A-411F-0AFD397DF240}"/>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52D89194-FA40-157D-9E96-5F774B9DB149}"/>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0EEDB74A-712A-5CC4-1A1A-B5D6D7E6D3D6}"/>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4D5ABDA7-1D10-C2E5-DBA5-B0738F49C550}"/>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08</a:t>
            </a:r>
          </a:p>
        </p:txBody>
      </p:sp>
      <p:sp>
        <p:nvSpPr>
          <p:cNvPr id="22" name="TextBox 22">
            <a:extLst>
              <a:ext uri="{FF2B5EF4-FFF2-40B4-BE49-F238E27FC236}">
                <a16:creationId xmlns:a16="http://schemas.microsoft.com/office/drawing/2014/main" id="{82F89AEA-A4D2-3222-B7C2-40F91D3BB1F9}"/>
              </a:ext>
            </a:extLst>
          </p:cNvPr>
          <p:cNvSpPr txBox="1"/>
          <p:nvPr/>
        </p:nvSpPr>
        <p:spPr>
          <a:xfrm>
            <a:off x="1341402" y="4203530"/>
            <a:ext cx="7620571" cy="3048463"/>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code achieves several significant milestones in the realm of Generative AI and Text-to-Image technology:</a:t>
            </a:r>
          </a:p>
          <a:p>
            <a:pPr algn="just">
              <a:lnSpc>
                <a:spcPts val="2956"/>
              </a:lnSpc>
            </a:pPr>
            <a:endParaRPr lang="en-US" sz="2111" dirty="0">
              <a:solidFill>
                <a:srgbClr val="FFFFFF"/>
              </a:solidFill>
              <a:latin typeface="Montserrat"/>
              <a:ea typeface="Montserrat"/>
              <a:cs typeface="Montserrat"/>
              <a:sym typeface="Montserrat"/>
            </a:endParaRPr>
          </a:p>
          <a:p>
            <a:pPr marL="457200" indent="-457200" algn="just">
              <a:lnSpc>
                <a:spcPts val="2956"/>
              </a:lnSpc>
              <a:buFont typeface="Arial" panose="020B0604020202020204" pitchFamily="34" charset="0"/>
              <a:buChar char="•"/>
            </a:pPr>
            <a:r>
              <a:rPr lang="en-US" sz="2111" b="1" dirty="0">
                <a:solidFill>
                  <a:srgbClr val="FFFFFF"/>
                </a:solidFill>
                <a:latin typeface="Montserrat"/>
                <a:ea typeface="Montserrat"/>
                <a:cs typeface="Montserrat"/>
                <a:sym typeface="Montserrat"/>
              </a:rPr>
              <a:t>Enhanced Workflow Efficiency: </a:t>
            </a:r>
            <a:r>
              <a:rPr lang="en-US" sz="2111" dirty="0">
                <a:solidFill>
                  <a:srgbClr val="FFFFFF"/>
                </a:solidFill>
                <a:latin typeface="Montserrat"/>
                <a:ea typeface="Montserrat"/>
                <a:cs typeface="Montserrat"/>
                <a:sym typeface="Montserrat"/>
              </a:rPr>
              <a:t>Through effective data preprocessing and model integration, the code streamlines the workflow from text input to image output, highlighting the efficiency and potential of AI in transforming data visualization.</a:t>
            </a:r>
          </a:p>
        </p:txBody>
      </p:sp>
      <p:grpSp>
        <p:nvGrpSpPr>
          <p:cNvPr id="23" name="Group 23">
            <a:extLst>
              <a:ext uri="{FF2B5EF4-FFF2-40B4-BE49-F238E27FC236}">
                <a16:creationId xmlns:a16="http://schemas.microsoft.com/office/drawing/2014/main" id="{C2764243-8DE3-C7F5-0F0F-191327CA3AEA}"/>
              </a:ext>
            </a:extLst>
          </p:cNvPr>
          <p:cNvGrpSpPr/>
          <p:nvPr/>
        </p:nvGrpSpPr>
        <p:grpSpPr>
          <a:xfrm>
            <a:off x="14024715" y="2306898"/>
            <a:ext cx="6412021" cy="5310584"/>
            <a:chOff x="0" y="0"/>
            <a:chExt cx="1688763" cy="1398672"/>
          </a:xfrm>
        </p:grpSpPr>
        <p:sp>
          <p:nvSpPr>
            <p:cNvPr id="24" name="Freeform 24">
              <a:extLst>
                <a:ext uri="{FF2B5EF4-FFF2-40B4-BE49-F238E27FC236}">
                  <a16:creationId xmlns:a16="http://schemas.microsoft.com/office/drawing/2014/main" id="{CA2B9F01-8CDF-B43E-6840-9FCFC839EE9D}"/>
                </a:ext>
              </a:extLst>
            </p:cNvPr>
            <p:cNvSpPr/>
            <p:nvPr/>
          </p:nvSpPr>
          <p:spPr>
            <a:xfrm>
              <a:off x="0" y="0"/>
              <a:ext cx="1688763" cy="1398672"/>
            </a:xfrm>
            <a:custGeom>
              <a:avLst/>
              <a:gdLst/>
              <a:ahLst/>
              <a:cxnLst/>
              <a:rect l="l" t="t" r="r" b="b"/>
              <a:pathLst>
                <a:path w="1688763" h="1398672">
                  <a:moveTo>
                    <a:pt x="59163" y="0"/>
                  </a:moveTo>
                  <a:lnTo>
                    <a:pt x="1629600" y="0"/>
                  </a:lnTo>
                  <a:cubicBezTo>
                    <a:pt x="1645291" y="0"/>
                    <a:pt x="1660339" y="6233"/>
                    <a:pt x="1671434" y="17328"/>
                  </a:cubicBezTo>
                  <a:cubicBezTo>
                    <a:pt x="1682529" y="28424"/>
                    <a:pt x="1688763" y="43472"/>
                    <a:pt x="1688763" y="59163"/>
                  </a:cubicBezTo>
                  <a:lnTo>
                    <a:pt x="1688763" y="1339509"/>
                  </a:lnTo>
                  <a:cubicBezTo>
                    <a:pt x="1688763" y="1355200"/>
                    <a:pt x="1682529" y="1370249"/>
                    <a:pt x="1671434" y="1381344"/>
                  </a:cubicBezTo>
                  <a:cubicBezTo>
                    <a:pt x="1660339" y="1392439"/>
                    <a:pt x="1645291" y="1398672"/>
                    <a:pt x="1629600" y="1398672"/>
                  </a:cubicBezTo>
                  <a:lnTo>
                    <a:pt x="59163" y="1398672"/>
                  </a:lnTo>
                  <a:cubicBezTo>
                    <a:pt x="43472" y="1398672"/>
                    <a:pt x="28424" y="1392439"/>
                    <a:pt x="17328" y="1381344"/>
                  </a:cubicBezTo>
                  <a:cubicBezTo>
                    <a:pt x="6233" y="1370249"/>
                    <a:pt x="0" y="1355200"/>
                    <a:pt x="0" y="1339509"/>
                  </a:cubicBezTo>
                  <a:lnTo>
                    <a:pt x="0" y="59163"/>
                  </a:lnTo>
                  <a:cubicBezTo>
                    <a:pt x="0" y="43472"/>
                    <a:pt x="6233" y="28424"/>
                    <a:pt x="17328" y="17328"/>
                  </a:cubicBezTo>
                  <a:cubicBezTo>
                    <a:pt x="28424" y="6233"/>
                    <a:pt x="43472" y="0"/>
                    <a:pt x="59163"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5" name="TextBox 25">
              <a:extLst>
                <a:ext uri="{FF2B5EF4-FFF2-40B4-BE49-F238E27FC236}">
                  <a16:creationId xmlns:a16="http://schemas.microsoft.com/office/drawing/2014/main" id="{3177432C-1DAC-EC9C-4338-71283AB43B4B}"/>
                </a:ext>
              </a:extLst>
            </p:cNvPr>
            <p:cNvSpPr txBox="1"/>
            <p:nvPr/>
          </p:nvSpPr>
          <p:spPr>
            <a:xfrm>
              <a:off x="0" y="-47625"/>
              <a:ext cx="1688763" cy="1446297"/>
            </a:xfrm>
            <a:prstGeom prst="rect">
              <a:avLst/>
            </a:prstGeom>
          </p:spPr>
          <p:txBody>
            <a:bodyPr lIns="50800" tIns="50800" rIns="50800" bIns="50800" rtlCol="0" anchor="ctr"/>
            <a:lstStyle/>
            <a:p>
              <a:pPr algn="ctr">
                <a:lnSpc>
                  <a:spcPts val="3431"/>
                </a:lnSpc>
              </a:pPr>
              <a:endParaRPr/>
            </a:p>
          </p:txBody>
        </p:sp>
      </p:grpSp>
      <p:sp>
        <p:nvSpPr>
          <p:cNvPr id="26" name="Freeform 26">
            <a:extLst>
              <a:ext uri="{FF2B5EF4-FFF2-40B4-BE49-F238E27FC236}">
                <a16:creationId xmlns:a16="http://schemas.microsoft.com/office/drawing/2014/main" id="{FA3A493D-C535-8758-92A3-584C61166CF4}"/>
              </a:ext>
            </a:extLst>
          </p:cNvPr>
          <p:cNvSpPr/>
          <p:nvPr/>
        </p:nvSpPr>
        <p:spPr>
          <a:xfrm rot="837073">
            <a:off x="10239314" y="3712213"/>
            <a:ext cx="9120744" cy="3306270"/>
          </a:xfrm>
          <a:custGeom>
            <a:avLst/>
            <a:gdLst/>
            <a:ahLst/>
            <a:cxnLst/>
            <a:rect l="l" t="t" r="r" b="b"/>
            <a:pathLst>
              <a:path w="9120744" h="3306270">
                <a:moveTo>
                  <a:pt x="0" y="0"/>
                </a:moveTo>
                <a:lnTo>
                  <a:pt x="9120744" y="0"/>
                </a:lnTo>
                <a:lnTo>
                  <a:pt x="9120744" y="3306270"/>
                </a:lnTo>
                <a:lnTo>
                  <a:pt x="0" y="3306270"/>
                </a:lnTo>
                <a:lnTo>
                  <a:pt x="0" y="0"/>
                </a:lnTo>
                <a:close/>
              </a:path>
            </a:pathLst>
          </a:custGeom>
          <a:blipFill>
            <a:blip r:embed="rId3"/>
            <a:stretch>
              <a:fillRect/>
            </a:stretch>
          </a:blipFill>
        </p:spPr>
        <p:txBody>
          <a:bodyPr/>
          <a:lstStyle/>
          <a:p>
            <a:endParaRPr lang="en-US"/>
          </a:p>
        </p:txBody>
      </p:sp>
      <p:sp>
        <p:nvSpPr>
          <p:cNvPr id="27" name="TextBox 21">
            <a:extLst>
              <a:ext uri="{FF2B5EF4-FFF2-40B4-BE49-F238E27FC236}">
                <a16:creationId xmlns:a16="http://schemas.microsoft.com/office/drawing/2014/main" id="{F6890AA4-5178-E17D-53C4-A54CDBBD0FF5}"/>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8" name="TextBox 22">
            <a:extLst>
              <a:ext uri="{FF2B5EF4-FFF2-40B4-BE49-F238E27FC236}">
                <a16:creationId xmlns:a16="http://schemas.microsoft.com/office/drawing/2014/main" id="{82A30077-DC2F-90F8-7BC2-ED1B590F6F68}"/>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9" name="TextBox 23">
            <a:extLst>
              <a:ext uri="{FF2B5EF4-FFF2-40B4-BE49-F238E27FC236}">
                <a16:creationId xmlns:a16="http://schemas.microsoft.com/office/drawing/2014/main" id="{4C27ED40-9C48-937D-093C-0FCF3B21433B}"/>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0" name="TextBox 24">
            <a:extLst>
              <a:ext uri="{FF2B5EF4-FFF2-40B4-BE49-F238E27FC236}">
                <a16:creationId xmlns:a16="http://schemas.microsoft.com/office/drawing/2014/main" id="{845C2ED0-BF40-5BA6-173A-1DE86492DF08}"/>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4155512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grpSp>
        <p:nvGrpSpPr>
          <p:cNvPr id="7" name="Group 7"/>
          <p:cNvGrpSpPr/>
          <p:nvPr/>
        </p:nvGrpSpPr>
        <p:grpSpPr>
          <a:xfrm>
            <a:off x="9975275" y="2259689"/>
            <a:ext cx="7032057" cy="3735526"/>
            <a:chOff x="0" y="0"/>
            <a:chExt cx="8236920" cy="4375566"/>
          </a:xfrm>
        </p:grpSpPr>
        <p:sp>
          <p:nvSpPr>
            <p:cNvPr id="8" name="Freeform 8"/>
            <p:cNvSpPr/>
            <p:nvPr/>
          </p:nvSpPr>
          <p:spPr>
            <a:xfrm flipH="1">
              <a:off x="-42564" y="-27686"/>
              <a:ext cx="8274893" cy="4403162"/>
            </a:xfrm>
            <a:custGeom>
              <a:avLst/>
              <a:gdLst/>
              <a:ahLst/>
              <a:cxnLst/>
              <a:rect l="l" t="t" r="r" b="b"/>
              <a:pathLst>
                <a:path w="8274893" h="4403162">
                  <a:moveTo>
                    <a:pt x="304364" y="928426"/>
                  </a:moveTo>
                  <a:cubicBezTo>
                    <a:pt x="98061" y="952751"/>
                    <a:pt x="0" y="1060630"/>
                    <a:pt x="60006" y="1168238"/>
                  </a:cubicBezTo>
                  <a:lnTo>
                    <a:pt x="2092655" y="4207659"/>
                  </a:lnTo>
                  <a:cubicBezTo>
                    <a:pt x="2164593" y="4315176"/>
                    <a:pt x="2396100" y="4403162"/>
                    <a:pt x="2607243" y="4403162"/>
                  </a:cubicBezTo>
                  <a:lnTo>
                    <a:pt x="7890997" y="4403162"/>
                  </a:lnTo>
                  <a:cubicBezTo>
                    <a:pt x="8102140" y="4403162"/>
                    <a:pt x="8274893" y="4309570"/>
                    <a:pt x="8274893" y="4195180"/>
                  </a:cubicBezTo>
                  <a:lnTo>
                    <a:pt x="8274893" y="196060"/>
                  </a:lnTo>
                  <a:cubicBezTo>
                    <a:pt x="8274893" y="81671"/>
                    <a:pt x="8106146" y="0"/>
                    <a:pt x="7899843" y="32298"/>
                  </a:cubicBezTo>
                  <a:lnTo>
                    <a:pt x="304364" y="928426"/>
                  </a:lnTo>
                  <a:close/>
                </a:path>
              </a:pathLst>
            </a:custGeom>
            <a:blipFill>
              <a:blip r:embed="rId3"/>
              <a:stretch>
                <a:fillRect t="-11533" r="-14608" b="-32318"/>
              </a:stretch>
            </a:blipFill>
          </p:spPr>
          <p:txBody>
            <a:bodyPr/>
            <a:lstStyle/>
            <a:p>
              <a:endParaRPr lang="en-US"/>
            </a:p>
          </p:txBody>
        </p:sp>
      </p:grpSp>
      <p:sp>
        <p:nvSpPr>
          <p:cNvPr id="9" name="TextBox 9"/>
          <p:cNvSpPr txBox="1"/>
          <p:nvPr/>
        </p:nvSpPr>
        <p:spPr>
          <a:xfrm>
            <a:off x="1265202" y="2982750"/>
            <a:ext cx="8352154" cy="1493543"/>
          </a:xfrm>
          <a:prstGeom prst="rect">
            <a:avLst/>
          </a:prstGeom>
        </p:spPr>
        <p:txBody>
          <a:bodyPr lIns="0" tIns="0" rIns="0" bIns="0" rtlCol="0" anchor="t">
            <a:spAutoFit/>
          </a:bodyPr>
          <a:lstStyle/>
          <a:p>
            <a:pPr algn="l">
              <a:lnSpc>
                <a:spcPts val="11175"/>
              </a:lnSpc>
            </a:pPr>
            <a:r>
              <a:rPr lang="en-US" sz="11175">
                <a:solidFill>
                  <a:srgbClr val="00F0FF"/>
                </a:solidFill>
                <a:latin typeface="Architype Van Der Leck"/>
                <a:ea typeface="Architype Van Der Leck"/>
                <a:cs typeface="Architype Van Der Leck"/>
                <a:sym typeface="Architype Van Der Leck"/>
              </a:rPr>
              <a:t>GOALS</a:t>
            </a:r>
          </a:p>
        </p:txBody>
      </p:sp>
      <p:sp>
        <p:nvSpPr>
          <p:cNvPr id="10" name="TextBox 10"/>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11" name="TextBox 11"/>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2" name="TextBox 12"/>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3" name="TextBox 13"/>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4" name="TextBox 14"/>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5" name="TextBox 15"/>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06</a:t>
            </a:r>
          </a:p>
        </p:txBody>
      </p:sp>
      <p:sp>
        <p:nvSpPr>
          <p:cNvPr id="20" name="TextBox 20"/>
          <p:cNvSpPr txBox="1"/>
          <p:nvPr/>
        </p:nvSpPr>
        <p:spPr>
          <a:xfrm>
            <a:off x="1265202" y="4748223"/>
            <a:ext cx="6841864" cy="3663952"/>
          </a:xfrm>
          <a:prstGeom prst="rect">
            <a:avLst/>
          </a:prstGeom>
        </p:spPr>
        <p:txBody>
          <a:bodyPr lIns="0" tIns="0" rIns="0" bIns="0" rtlCol="0" anchor="t">
            <a:spAutoFit/>
          </a:bodyPr>
          <a:lstStyle/>
          <a:p>
            <a:pPr algn="just">
              <a:lnSpc>
                <a:spcPts val="3236"/>
              </a:lnSpc>
            </a:pPr>
            <a:r>
              <a:rPr lang="en-US" sz="2311" dirty="0">
                <a:solidFill>
                  <a:srgbClr val="FFFFFF"/>
                </a:solidFill>
                <a:latin typeface="Montserrat"/>
                <a:ea typeface="Montserrat"/>
                <a:cs typeface="Montserrat"/>
                <a:sym typeface="Montserrat"/>
              </a:rPr>
              <a:t>Our goal is to develop advanced techniques that enhance the accuracy of text-to-image generation. By expanding the practical applications across various fields and ensuring user-friendly accessibility, we aim to push the boundaries of Generative AI technology, fostering continuous innovation and making powerful AI tools available to a broad audience</a:t>
            </a:r>
          </a:p>
        </p:txBody>
      </p:sp>
      <p:sp>
        <p:nvSpPr>
          <p:cNvPr id="21" name="TextBox 21"/>
          <p:cNvSpPr txBox="1"/>
          <p:nvPr/>
        </p:nvSpPr>
        <p:spPr>
          <a:xfrm>
            <a:off x="9975275" y="6440467"/>
            <a:ext cx="6745817" cy="1135860"/>
          </a:xfrm>
          <a:prstGeom prst="rect">
            <a:avLst/>
          </a:prstGeom>
        </p:spPr>
        <p:txBody>
          <a:bodyPr lIns="0" tIns="0" rIns="0" bIns="0" rtlCol="0" anchor="t">
            <a:spAutoFit/>
          </a:bodyPr>
          <a:lstStyle/>
          <a:p>
            <a:pPr algn="just">
              <a:lnSpc>
                <a:spcPts val="3018"/>
              </a:lnSpc>
            </a:pPr>
            <a:r>
              <a:rPr lang="en-US" sz="2156">
                <a:solidFill>
                  <a:srgbClr val="FFFFFF"/>
                </a:solidFill>
                <a:latin typeface="Montserrat"/>
                <a:ea typeface="Montserrat"/>
                <a:cs typeface="Montserrat"/>
                <a:sym typeface="Montserrat"/>
              </a:rPr>
              <a:t>Presentations are communication tools that can be used as demonstrations, lectures, speeches, reports, and more.</a:t>
            </a:r>
          </a:p>
        </p:txBody>
      </p:sp>
      <p:sp>
        <p:nvSpPr>
          <p:cNvPr id="22" name="TextBox 21">
            <a:extLst>
              <a:ext uri="{FF2B5EF4-FFF2-40B4-BE49-F238E27FC236}">
                <a16:creationId xmlns:a16="http://schemas.microsoft.com/office/drawing/2014/main" id="{F61B0236-2B38-580C-36CE-6C8D887440FD}"/>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3" name="TextBox 22">
            <a:extLst>
              <a:ext uri="{FF2B5EF4-FFF2-40B4-BE49-F238E27FC236}">
                <a16:creationId xmlns:a16="http://schemas.microsoft.com/office/drawing/2014/main" id="{83D911B3-EAA5-6921-6F11-97378DE39E09}"/>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4" name="TextBox 23">
            <a:extLst>
              <a:ext uri="{FF2B5EF4-FFF2-40B4-BE49-F238E27FC236}">
                <a16:creationId xmlns:a16="http://schemas.microsoft.com/office/drawing/2014/main" id="{F4B2F28C-5E79-04C1-3108-13BAFBE9CFCA}"/>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5" name="TextBox 24">
            <a:extLst>
              <a:ext uri="{FF2B5EF4-FFF2-40B4-BE49-F238E27FC236}">
                <a16:creationId xmlns:a16="http://schemas.microsoft.com/office/drawing/2014/main" id="{0ADB07DC-2857-455D-CC25-783A2411F235}"/>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p:cNvSpPr txBox="1"/>
          <p:nvPr/>
        </p:nvSpPr>
        <p:spPr>
          <a:xfrm>
            <a:off x="2135577" y="4009871"/>
            <a:ext cx="14016846" cy="1505040"/>
          </a:xfrm>
          <a:prstGeom prst="rect">
            <a:avLst/>
          </a:prstGeom>
        </p:spPr>
        <p:txBody>
          <a:bodyPr lIns="0" tIns="0" rIns="0" bIns="0" rtlCol="0" anchor="t">
            <a:spAutoFit/>
          </a:bodyPr>
          <a:lstStyle/>
          <a:p>
            <a:pPr algn="ctr">
              <a:lnSpc>
                <a:spcPts val="11257"/>
              </a:lnSpc>
            </a:pPr>
            <a:r>
              <a:rPr lang="en-US" sz="11257">
                <a:solidFill>
                  <a:srgbClr val="1FFFD0"/>
                </a:solidFill>
                <a:latin typeface="Architype Van Der Leck"/>
                <a:ea typeface="Architype Van Der Leck"/>
                <a:cs typeface="Architype Van Der Leck"/>
                <a:sym typeface="Architype Van Der Leck"/>
              </a:rPr>
              <a:t>THANK YOU</a:t>
            </a:r>
          </a:p>
        </p:txBody>
      </p:sp>
      <p:sp>
        <p:nvSpPr>
          <p:cNvPr id="8" name="TextBox 8"/>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09</a:t>
            </a:r>
          </a:p>
        </p:txBody>
      </p:sp>
      <p:sp>
        <p:nvSpPr>
          <p:cNvPr id="18" name="TextBox 18"/>
          <p:cNvSpPr txBox="1"/>
          <p:nvPr/>
        </p:nvSpPr>
        <p:spPr>
          <a:xfrm>
            <a:off x="3964309" y="5610160"/>
            <a:ext cx="10359382" cy="471868"/>
          </a:xfrm>
          <a:prstGeom prst="rect">
            <a:avLst/>
          </a:prstGeom>
        </p:spPr>
        <p:txBody>
          <a:bodyPr lIns="0" tIns="0" rIns="0" bIns="0" rtlCol="0" anchor="t">
            <a:spAutoFit/>
          </a:bodyPr>
          <a:lstStyle/>
          <a:p>
            <a:pPr algn="ctr">
              <a:lnSpc>
                <a:spcPts val="3577"/>
              </a:lnSpc>
            </a:pPr>
            <a:r>
              <a:rPr lang="en-US" sz="3577">
                <a:solidFill>
                  <a:srgbClr val="00F0FF"/>
                </a:solidFill>
                <a:latin typeface="Tomorrow"/>
                <a:ea typeface="Tomorrow"/>
                <a:cs typeface="Tomorrow"/>
                <a:sym typeface="Tomorrow"/>
              </a:rPr>
              <a:t>ARTIFICIAL INTELLIGENCE PRESENTATION</a:t>
            </a:r>
          </a:p>
        </p:txBody>
      </p:sp>
      <p:sp>
        <p:nvSpPr>
          <p:cNvPr id="19" name="TextBox 21">
            <a:extLst>
              <a:ext uri="{FF2B5EF4-FFF2-40B4-BE49-F238E27FC236}">
                <a16:creationId xmlns:a16="http://schemas.microsoft.com/office/drawing/2014/main" id="{D5F3EADF-2BAC-C21F-A642-1E8B6C2A4287}"/>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0" name="TextBox 22">
            <a:extLst>
              <a:ext uri="{FF2B5EF4-FFF2-40B4-BE49-F238E27FC236}">
                <a16:creationId xmlns:a16="http://schemas.microsoft.com/office/drawing/2014/main" id="{B43C4C85-D446-DD56-7E65-B1C82B712DFE}"/>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1" name="TextBox 23">
            <a:extLst>
              <a:ext uri="{FF2B5EF4-FFF2-40B4-BE49-F238E27FC236}">
                <a16:creationId xmlns:a16="http://schemas.microsoft.com/office/drawing/2014/main" id="{EC8EEE3A-CB6F-D54E-E5D9-D75188F64762}"/>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2" name="TextBox 24">
            <a:extLst>
              <a:ext uri="{FF2B5EF4-FFF2-40B4-BE49-F238E27FC236}">
                <a16:creationId xmlns:a16="http://schemas.microsoft.com/office/drawing/2014/main" id="{B7F02E62-892A-0C72-D328-1EECC30EEE9F}"/>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3"/>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9" name="TextBox 9"/>
          <p:cNvSpPr txBox="1"/>
          <p:nvPr/>
        </p:nvSpPr>
        <p:spPr>
          <a:xfrm>
            <a:off x="1322352" y="3122801"/>
            <a:ext cx="8710072" cy="1094813"/>
          </a:xfrm>
          <a:prstGeom prst="rect">
            <a:avLst/>
          </a:prstGeom>
        </p:spPr>
        <p:txBody>
          <a:bodyPr lIns="0" tIns="0" rIns="0" bIns="0" rtlCol="0" anchor="t">
            <a:spAutoFit/>
          </a:bodyPr>
          <a:lstStyle/>
          <a:p>
            <a:pPr algn="l">
              <a:lnSpc>
                <a:spcPts val="8227"/>
              </a:lnSpc>
            </a:pPr>
            <a:r>
              <a:rPr lang="en-US" sz="8227">
                <a:solidFill>
                  <a:srgbClr val="00F0FF"/>
                </a:solidFill>
                <a:latin typeface="Architype Van Der Leck"/>
                <a:ea typeface="Architype Van Der Leck"/>
                <a:cs typeface="Architype Van Der Leck"/>
                <a:sym typeface="Architype Van Der Leck"/>
              </a:rPr>
              <a:t>ABOUT US</a:t>
            </a:r>
          </a:p>
        </p:txBody>
      </p:sp>
      <p:sp>
        <p:nvSpPr>
          <p:cNvPr id="10" name="TextBox 10"/>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11" name="TextBox 11"/>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2" name="TextBox 12"/>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About</a:t>
            </a:r>
          </a:p>
        </p:txBody>
      </p:sp>
      <p:sp>
        <p:nvSpPr>
          <p:cNvPr id="13" name="TextBox 13"/>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Content</a:t>
            </a:r>
          </a:p>
        </p:txBody>
      </p:sp>
      <p:sp>
        <p:nvSpPr>
          <p:cNvPr id="14" name="TextBox 14"/>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5" name="TextBox 15"/>
          <p:cNvSpPr txBox="1"/>
          <p:nvPr/>
        </p:nvSpPr>
        <p:spPr>
          <a:xfrm>
            <a:off x="1322352" y="4537061"/>
            <a:ext cx="7974048" cy="3343095"/>
          </a:xfrm>
          <a:prstGeom prst="rect">
            <a:avLst/>
          </a:prstGeom>
        </p:spPr>
        <p:txBody>
          <a:bodyPr wrap="square" lIns="0" tIns="0" rIns="0" bIns="0" rtlCol="0" anchor="t">
            <a:spAutoFit/>
          </a:bodyPr>
          <a:lstStyle/>
          <a:p>
            <a:pPr algn="just">
              <a:lnSpc>
                <a:spcPts val="3298"/>
              </a:lnSpc>
            </a:pPr>
            <a:r>
              <a:rPr lang="en-US" sz="2000" dirty="0">
                <a:solidFill>
                  <a:srgbClr val="FFFFFF"/>
                </a:solidFill>
                <a:latin typeface="Montserrat"/>
                <a:ea typeface="Montserrat"/>
                <a:cs typeface="Montserrat"/>
                <a:sym typeface="Montserrat"/>
              </a:rPr>
              <a:t>We are a dedicated team of engineers and AI experts exploring the new era of Generative AI. We chose the exciting field of Text-to-Image generation due to its vast potential. </a:t>
            </a:r>
          </a:p>
          <a:p>
            <a:pPr algn="just">
              <a:lnSpc>
                <a:spcPts val="3298"/>
              </a:lnSpc>
            </a:pPr>
            <a:r>
              <a:rPr lang="en-US" sz="2000" dirty="0">
                <a:solidFill>
                  <a:srgbClr val="FFFFFF"/>
                </a:solidFill>
                <a:latin typeface="Montserrat"/>
                <a:ea typeface="Montserrat"/>
                <a:cs typeface="Montserrat"/>
                <a:sym typeface="Montserrat"/>
              </a:rPr>
              <a:t>This technology can transform textual descriptions into vivid images, opening up applications in various fields, from creative industries to engineering solutions. By harnessing Generative AI, we aim to revolutionize communication and innovation in the digital age.</a:t>
            </a:r>
          </a:p>
        </p:txBody>
      </p:sp>
      <p:sp>
        <p:nvSpPr>
          <p:cNvPr id="16" name="TextBox 16"/>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02</a:t>
            </a:r>
          </a:p>
        </p:txBody>
      </p:sp>
      <p:sp>
        <p:nvSpPr>
          <p:cNvPr id="21" name="TextBox 21">
            <a:extLst>
              <a:ext uri="{FF2B5EF4-FFF2-40B4-BE49-F238E27FC236}">
                <a16:creationId xmlns:a16="http://schemas.microsoft.com/office/drawing/2014/main" id="{53F6BC4F-2BB0-41EE-B61D-0DECB24A6553}"/>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2" name="TextBox 22">
            <a:extLst>
              <a:ext uri="{FF2B5EF4-FFF2-40B4-BE49-F238E27FC236}">
                <a16:creationId xmlns:a16="http://schemas.microsoft.com/office/drawing/2014/main" id="{091EA92E-A77B-B8D8-0EA2-1869FD530ED2}"/>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3" name="TextBox 23">
            <a:extLst>
              <a:ext uri="{FF2B5EF4-FFF2-40B4-BE49-F238E27FC236}">
                <a16:creationId xmlns:a16="http://schemas.microsoft.com/office/drawing/2014/main" id="{2F434A92-0C15-2800-2EB9-F668BB075540}"/>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4" name="TextBox 24">
            <a:extLst>
              <a:ext uri="{FF2B5EF4-FFF2-40B4-BE49-F238E27FC236}">
                <a16:creationId xmlns:a16="http://schemas.microsoft.com/office/drawing/2014/main" id="{4DF579A7-1CEF-B973-5C3B-E5BC2EE9D6E8}"/>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pic>
        <p:nvPicPr>
          <p:cNvPr id="1026" name="Picture 2" descr="Free AI Image Generator – Create AI Images from Text">
            <a:extLst>
              <a:ext uri="{FF2B5EF4-FFF2-40B4-BE49-F238E27FC236}">
                <a16:creationId xmlns:a16="http://schemas.microsoft.com/office/drawing/2014/main" id="{0D5493D2-4B77-8D73-3985-F01483794F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72600" y="2365613"/>
            <a:ext cx="8176288" cy="61322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3699343" y="3630176"/>
            <a:ext cx="11646467" cy="9943171"/>
          </a:xfrm>
          <a:custGeom>
            <a:avLst/>
            <a:gdLst/>
            <a:ahLst/>
            <a:cxnLst/>
            <a:rect l="l" t="t" r="r" b="b"/>
            <a:pathLst>
              <a:path w="11646467" h="9943171">
                <a:moveTo>
                  <a:pt x="0" y="0"/>
                </a:moveTo>
                <a:lnTo>
                  <a:pt x="11646468" y="0"/>
                </a:lnTo>
                <a:lnTo>
                  <a:pt x="11646468" y="9943172"/>
                </a:lnTo>
                <a:lnTo>
                  <a:pt x="0" y="9943172"/>
                </a:lnTo>
                <a:lnTo>
                  <a:pt x="0" y="0"/>
                </a:lnTo>
                <a:close/>
              </a:path>
            </a:pathLst>
          </a:custGeom>
          <a:blipFill>
            <a:blip r:embed="rId2">
              <a:alphaModFix amt="50000"/>
            </a:blip>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grpSp>
        <p:nvGrpSpPr>
          <p:cNvPr id="7" name="Group 7"/>
          <p:cNvGrpSpPr/>
          <p:nvPr/>
        </p:nvGrpSpPr>
        <p:grpSpPr>
          <a:xfrm>
            <a:off x="9144000" y="2543440"/>
            <a:ext cx="1112215" cy="1086736"/>
            <a:chOff x="0" y="0"/>
            <a:chExt cx="292929" cy="286219"/>
          </a:xfrm>
        </p:grpSpPr>
        <p:sp>
          <p:nvSpPr>
            <p:cNvPr id="8" name="Freeform 8"/>
            <p:cNvSpPr/>
            <p:nvPr/>
          </p:nvSpPr>
          <p:spPr>
            <a:xfrm>
              <a:off x="0" y="0"/>
              <a:ext cx="292929" cy="286219"/>
            </a:xfrm>
            <a:custGeom>
              <a:avLst/>
              <a:gdLst/>
              <a:ahLst/>
              <a:cxnLst/>
              <a:rect l="l" t="t" r="r" b="b"/>
              <a:pathLst>
                <a:path w="292929" h="286219">
                  <a:moveTo>
                    <a:pt x="143109" y="0"/>
                  </a:moveTo>
                  <a:lnTo>
                    <a:pt x="149820" y="0"/>
                  </a:lnTo>
                  <a:cubicBezTo>
                    <a:pt x="187775" y="0"/>
                    <a:pt x="224175" y="15078"/>
                    <a:pt x="251013" y="41916"/>
                  </a:cubicBezTo>
                  <a:cubicBezTo>
                    <a:pt x="277852" y="68754"/>
                    <a:pt x="292929" y="105154"/>
                    <a:pt x="292929" y="143109"/>
                  </a:cubicBezTo>
                  <a:lnTo>
                    <a:pt x="292929" y="143109"/>
                  </a:lnTo>
                  <a:cubicBezTo>
                    <a:pt x="292929" y="222146"/>
                    <a:pt x="228857" y="286219"/>
                    <a:pt x="149820" y="286219"/>
                  </a:cubicBezTo>
                  <a:lnTo>
                    <a:pt x="143109" y="286219"/>
                  </a:lnTo>
                  <a:cubicBezTo>
                    <a:pt x="105154" y="286219"/>
                    <a:pt x="68754" y="271141"/>
                    <a:pt x="41916" y="244303"/>
                  </a:cubicBezTo>
                  <a:cubicBezTo>
                    <a:pt x="15078" y="217465"/>
                    <a:pt x="0" y="181064"/>
                    <a:pt x="0" y="143109"/>
                  </a:cubicBezTo>
                  <a:lnTo>
                    <a:pt x="0" y="143109"/>
                  </a:lnTo>
                  <a:cubicBezTo>
                    <a:pt x="0" y="105154"/>
                    <a:pt x="15078" y="68754"/>
                    <a:pt x="41916" y="41916"/>
                  </a:cubicBezTo>
                  <a:cubicBezTo>
                    <a:pt x="68754" y="15078"/>
                    <a:pt x="105154" y="0"/>
                    <a:pt x="1431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9" name="TextBox 9"/>
            <p:cNvSpPr txBox="1"/>
            <p:nvPr/>
          </p:nvSpPr>
          <p:spPr>
            <a:xfrm>
              <a:off x="0" y="-47625"/>
              <a:ext cx="292929" cy="333844"/>
            </a:xfrm>
            <a:prstGeom prst="rect">
              <a:avLst/>
            </a:prstGeom>
          </p:spPr>
          <p:txBody>
            <a:bodyPr lIns="50800" tIns="50800" rIns="50800" bIns="50800" rtlCol="0" anchor="ctr"/>
            <a:lstStyle/>
            <a:p>
              <a:pPr algn="ctr">
                <a:lnSpc>
                  <a:spcPts val="3431"/>
                </a:lnSpc>
              </a:pPr>
              <a:endParaRPr/>
            </a:p>
          </p:txBody>
        </p:sp>
      </p:grpSp>
      <p:sp>
        <p:nvSpPr>
          <p:cNvPr id="10" name="TextBox 10"/>
          <p:cNvSpPr txBox="1"/>
          <p:nvPr/>
        </p:nvSpPr>
        <p:spPr>
          <a:xfrm>
            <a:off x="1303302" y="2454866"/>
            <a:ext cx="7286976" cy="2461241"/>
          </a:xfrm>
          <a:prstGeom prst="rect">
            <a:avLst/>
          </a:prstGeom>
        </p:spPr>
        <p:txBody>
          <a:bodyPr lIns="0" tIns="0" rIns="0" bIns="0" rtlCol="0" anchor="t">
            <a:spAutoFit/>
          </a:bodyPr>
          <a:lstStyle/>
          <a:p>
            <a:pPr algn="l">
              <a:lnSpc>
                <a:spcPts val="9484"/>
              </a:lnSpc>
            </a:pPr>
            <a:r>
              <a:rPr lang="en-US" sz="9484">
                <a:solidFill>
                  <a:srgbClr val="1FFFD0"/>
                </a:solidFill>
                <a:latin typeface="Architype Van Der Leck"/>
                <a:ea typeface="Architype Van Der Leck"/>
                <a:cs typeface="Architype Van Der Leck"/>
                <a:sym typeface="Architype Van Der Leck"/>
              </a:rPr>
              <a:t>OUR VISION</a:t>
            </a:r>
          </a:p>
        </p:txBody>
      </p:sp>
      <p:sp>
        <p:nvSpPr>
          <p:cNvPr id="11" name="TextBox 11"/>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12" name="TextBox 12"/>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3" name="TextBox 13"/>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4" name="TextBox 14"/>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5" name="TextBox 15"/>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6" name="TextBox 16"/>
          <p:cNvSpPr txBox="1"/>
          <p:nvPr/>
        </p:nvSpPr>
        <p:spPr>
          <a:xfrm>
            <a:off x="10806550" y="2494316"/>
            <a:ext cx="6038405" cy="1510991"/>
          </a:xfrm>
          <a:prstGeom prst="rect">
            <a:avLst/>
          </a:prstGeom>
        </p:spPr>
        <p:txBody>
          <a:bodyPr lIns="0" tIns="0" rIns="0" bIns="0" rtlCol="0" anchor="t">
            <a:spAutoFit/>
          </a:bodyPr>
          <a:lstStyle/>
          <a:p>
            <a:pPr algn="just">
              <a:lnSpc>
                <a:spcPts val="3018"/>
              </a:lnSpc>
            </a:pPr>
            <a:r>
              <a:rPr lang="en-US" sz="2156" b="1" dirty="0">
                <a:solidFill>
                  <a:srgbClr val="FFFFFF"/>
                </a:solidFill>
                <a:latin typeface="Montserrat"/>
                <a:ea typeface="Montserrat"/>
                <a:cs typeface="Montserrat"/>
                <a:sym typeface="Montserrat"/>
              </a:rPr>
              <a:t>Innovation: </a:t>
            </a:r>
            <a:r>
              <a:rPr lang="en-US" sz="2156" dirty="0">
                <a:solidFill>
                  <a:srgbClr val="FFFFFF"/>
                </a:solidFill>
                <a:latin typeface="Montserrat"/>
                <a:ea typeface="Montserrat"/>
                <a:cs typeface="Montserrat"/>
                <a:sym typeface="Montserrat"/>
              </a:rPr>
              <a:t>Continuously improve and implement cutting-edge AI technologies to enhance the realism and applicability of generated images.</a:t>
            </a:r>
          </a:p>
        </p:txBody>
      </p:sp>
      <p:sp>
        <p:nvSpPr>
          <p:cNvPr id="17" name="TextBox 17"/>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03</a:t>
            </a:r>
          </a:p>
        </p:txBody>
      </p:sp>
      <p:sp>
        <p:nvSpPr>
          <p:cNvPr id="22" name="TextBox 22"/>
          <p:cNvSpPr txBox="1"/>
          <p:nvPr/>
        </p:nvSpPr>
        <p:spPr>
          <a:xfrm>
            <a:off x="10883150" y="4406225"/>
            <a:ext cx="6038405" cy="1510991"/>
          </a:xfrm>
          <a:prstGeom prst="rect">
            <a:avLst/>
          </a:prstGeom>
        </p:spPr>
        <p:txBody>
          <a:bodyPr lIns="0" tIns="0" rIns="0" bIns="0" rtlCol="0" anchor="t">
            <a:spAutoFit/>
          </a:bodyPr>
          <a:lstStyle/>
          <a:p>
            <a:pPr algn="just">
              <a:lnSpc>
                <a:spcPts val="3018"/>
              </a:lnSpc>
            </a:pPr>
            <a:r>
              <a:rPr lang="en-US" sz="2156" b="1" dirty="0">
                <a:solidFill>
                  <a:srgbClr val="FFFFFF"/>
                </a:solidFill>
                <a:latin typeface="Montserrat"/>
                <a:ea typeface="Montserrat"/>
                <a:cs typeface="Montserrat"/>
                <a:sym typeface="Montserrat"/>
              </a:rPr>
              <a:t>Impact: </a:t>
            </a:r>
            <a:r>
              <a:rPr lang="en-US" sz="2156" dirty="0">
                <a:solidFill>
                  <a:srgbClr val="FFFFFF"/>
                </a:solidFill>
                <a:latin typeface="Montserrat"/>
                <a:ea typeface="Montserrat"/>
                <a:cs typeface="Montserrat"/>
                <a:sym typeface="Montserrat"/>
              </a:rPr>
              <a:t>Drive substantial advancements in various sectors by integrating powerful text-to-image solutions that streamline processes and foster creativity.</a:t>
            </a:r>
          </a:p>
        </p:txBody>
      </p:sp>
      <p:sp>
        <p:nvSpPr>
          <p:cNvPr id="23" name="TextBox 23"/>
          <p:cNvSpPr txBox="1"/>
          <p:nvPr/>
        </p:nvSpPr>
        <p:spPr>
          <a:xfrm>
            <a:off x="10883150" y="6318133"/>
            <a:ext cx="6038405" cy="1895712"/>
          </a:xfrm>
          <a:prstGeom prst="rect">
            <a:avLst/>
          </a:prstGeom>
        </p:spPr>
        <p:txBody>
          <a:bodyPr lIns="0" tIns="0" rIns="0" bIns="0" rtlCol="0" anchor="t">
            <a:spAutoFit/>
          </a:bodyPr>
          <a:lstStyle/>
          <a:p>
            <a:pPr algn="just">
              <a:lnSpc>
                <a:spcPts val="3018"/>
              </a:lnSpc>
            </a:pPr>
            <a:r>
              <a:rPr lang="en-US" sz="2156" b="1" dirty="0">
                <a:solidFill>
                  <a:srgbClr val="FFFFFF"/>
                </a:solidFill>
                <a:latin typeface="Montserrat"/>
                <a:ea typeface="Montserrat"/>
                <a:cs typeface="Montserrat"/>
                <a:sym typeface="Montserrat"/>
              </a:rPr>
              <a:t>Excellence: </a:t>
            </a:r>
            <a:r>
              <a:rPr lang="en-US" sz="2156" dirty="0">
                <a:solidFill>
                  <a:srgbClr val="FFFFFF"/>
                </a:solidFill>
                <a:latin typeface="Montserrat"/>
                <a:ea typeface="Montserrat"/>
                <a:cs typeface="Montserrat"/>
                <a:sym typeface="Montserrat"/>
              </a:rPr>
              <a:t>Commit to excellence by fostering a collaborative environment where innovation thrives, and diverse talents come together to achieve extraordinary results.</a:t>
            </a:r>
          </a:p>
        </p:txBody>
      </p:sp>
      <p:sp>
        <p:nvSpPr>
          <p:cNvPr id="24" name="TextBox 24"/>
          <p:cNvSpPr txBox="1"/>
          <p:nvPr/>
        </p:nvSpPr>
        <p:spPr>
          <a:xfrm>
            <a:off x="1303302" y="5216374"/>
            <a:ext cx="6134451" cy="1894301"/>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vision is to lead the transformation of Text-to-Image Generation, setting new standards in the industry through relentless innovation, practical applications, and widespread accessibility</a:t>
            </a:r>
          </a:p>
        </p:txBody>
      </p:sp>
      <p:grpSp>
        <p:nvGrpSpPr>
          <p:cNvPr id="25" name="Group 25"/>
          <p:cNvGrpSpPr/>
          <p:nvPr/>
        </p:nvGrpSpPr>
        <p:grpSpPr>
          <a:xfrm>
            <a:off x="9144000" y="4447397"/>
            <a:ext cx="1112215" cy="1086736"/>
            <a:chOff x="0" y="0"/>
            <a:chExt cx="292929" cy="286219"/>
          </a:xfrm>
        </p:grpSpPr>
        <p:sp>
          <p:nvSpPr>
            <p:cNvPr id="26" name="Freeform 26"/>
            <p:cNvSpPr/>
            <p:nvPr/>
          </p:nvSpPr>
          <p:spPr>
            <a:xfrm>
              <a:off x="0" y="0"/>
              <a:ext cx="292929" cy="286219"/>
            </a:xfrm>
            <a:custGeom>
              <a:avLst/>
              <a:gdLst/>
              <a:ahLst/>
              <a:cxnLst/>
              <a:rect l="l" t="t" r="r" b="b"/>
              <a:pathLst>
                <a:path w="292929" h="286219">
                  <a:moveTo>
                    <a:pt x="143109" y="0"/>
                  </a:moveTo>
                  <a:lnTo>
                    <a:pt x="149820" y="0"/>
                  </a:lnTo>
                  <a:cubicBezTo>
                    <a:pt x="187775" y="0"/>
                    <a:pt x="224175" y="15078"/>
                    <a:pt x="251013" y="41916"/>
                  </a:cubicBezTo>
                  <a:cubicBezTo>
                    <a:pt x="277852" y="68754"/>
                    <a:pt x="292929" y="105154"/>
                    <a:pt x="292929" y="143109"/>
                  </a:cubicBezTo>
                  <a:lnTo>
                    <a:pt x="292929" y="143109"/>
                  </a:lnTo>
                  <a:cubicBezTo>
                    <a:pt x="292929" y="222146"/>
                    <a:pt x="228857" y="286219"/>
                    <a:pt x="149820" y="286219"/>
                  </a:cubicBezTo>
                  <a:lnTo>
                    <a:pt x="143109" y="286219"/>
                  </a:lnTo>
                  <a:cubicBezTo>
                    <a:pt x="105154" y="286219"/>
                    <a:pt x="68754" y="271141"/>
                    <a:pt x="41916" y="244303"/>
                  </a:cubicBezTo>
                  <a:cubicBezTo>
                    <a:pt x="15078" y="217465"/>
                    <a:pt x="0" y="181064"/>
                    <a:pt x="0" y="143109"/>
                  </a:cubicBezTo>
                  <a:lnTo>
                    <a:pt x="0" y="143109"/>
                  </a:lnTo>
                  <a:cubicBezTo>
                    <a:pt x="0" y="105154"/>
                    <a:pt x="15078" y="68754"/>
                    <a:pt x="41916" y="41916"/>
                  </a:cubicBezTo>
                  <a:cubicBezTo>
                    <a:pt x="68754" y="15078"/>
                    <a:pt x="105154" y="0"/>
                    <a:pt x="1431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7" name="TextBox 27"/>
            <p:cNvSpPr txBox="1"/>
            <p:nvPr/>
          </p:nvSpPr>
          <p:spPr>
            <a:xfrm>
              <a:off x="0" y="-47625"/>
              <a:ext cx="292929" cy="333844"/>
            </a:xfrm>
            <a:prstGeom prst="rect">
              <a:avLst/>
            </a:prstGeom>
          </p:spPr>
          <p:txBody>
            <a:bodyPr lIns="50800" tIns="50800" rIns="50800" bIns="50800" rtlCol="0" anchor="ctr"/>
            <a:lstStyle/>
            <a:p>
              <a:pPr algn="ctr">
                <a:lnSpc>
                  <a:spcPts val="3431"/>
                </a:lnSpc>
              </a:pPr>
              <a:endParaRPr/>
            </a:p>
          </p:txBody>
        </p:sp>
      </p:grpSp>
      <p:grpSp>
        <p:nvGrpSpPr>
          <p:cNvPr id="28" name="Group 28"/>
          <p:cNvGrpSpPr/>
          <p:nvPr/>
        </p:nvGrpSpPr>
        <p:grpSpPr>
          <a:xfrm>
            <a:off x="9144000" y="6351354"/>
            <a:ext cx="1112215" cy="1086736"/>
            <a:chOff x="0" y="0"/>
            <a:chExt cx="292929" cy="286219"/>
          </a:xfrm>
        </p:grpSpPr>
        <p:sp>
          <p:nvSpPr>
            <p:cNvPr id="29" name="Freeform 29"/>
            <p:cNvSpPr/>
            <p:nvPr/>
          </p:nvSpPr>
          <p:spPr>
            <a:xfrm>
              <a:off x="0" y="0"/>
              <a:ext cx="292929" cy="286219"/>
            </a:xfrm>
            <a:custGeom>
              <a:avLst/>
              <a:gdLst/>
              <a:ahLst/>
              <a:cxnLst/>
              <a:rect l="l" t="t" r="r" b="b"/>
              <a:pathLst>
                <a:path w="292929" h="286219">
                  <a:moveTo>
                    <a:pt x="143109" y="0"/>
                  </a:moveTo>
                  <a:lnTo>
                    <a:pt x="149820" y="0"/>
                  </a:lnTo>
                  <a:cubicBezTo>
                    <a:pt x="187775" y="0"/>
                    <a:pt x="224175" y="15078"/>
                    <a:pt x="251013" y="41916"/>
                  </a:cubicBezTo>
                  <a:cubicBezTo>
                    <a:pt x="277852" y="68754"/>
                    <a:pt x="292929" y="105154"/>
                    <a:pt x="292929" y="143109"/>
                  </a:cubicBezTo>
                  <a:lnTo>
                    <a:pt x="292929" y="143109"/>
                  </a:lnTo>
                  <a:cubicBezTo>
                    <a:pt x="292929" y="222146"/>
                    <a:pt x="228857" y="286219"/>
                    <a:pt x="149820" y="286219"/>
                  </a:cubicBezTo>
                  <a:lnTo>
                    <a:pt x="143109" y="286219"/>
                  </a:lnTo>
                  <a:cubicBezTo>
                    <a:pt x="105154" y="286219"/>
                    <a:pt x="68754" y="271141"/>
                    <a:pt x="41916" y="244303"/>
                  </a:cubicBezTo>
                  <a:cubicBezTo>
                    <a:pt x="15078" y="217465"/>
                    <a:pt x="0" y="181064"/>
                    <a:pt x="0" y="143109"/>
                  </a:cubicBezTo>
                  <a:lnTo>
                    <a:pt x="0" y="143109"/>
                  </a:lnTo>
                  <a:cubicBezTo>
                    <a:pt x="0" y="105154"/>
                    <a:pt x="15078" y="68754"/>
                    <a:pt x="41916" y="41916"/>
                  </a:cubicBezTo>
                  <a:cubicBezTo>
                    <a:pt x="68754" y="15078"/>
                    <a:pt x="105154" y="0"/>
                    <a:pt x="1431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30" name="TextBox 30"/>
            <p:cNvSpPr txBox="1"/>
            <p:nvPr/>
          </p:nvSpPr>
          <p:spPr>
            <a:xfrm>
              <a:off x="0" y="-47625"/>
              <a:ext cx="292929" cy="333844"/>
            </a:xfrm>
            <a:prstGeom prst="rect">
              <a:avLst/>
            </a:prstGeom>
          </p:spPr>
          <p:txBody>
            <a:bodyPr lIns="50800" tIns="50800" rIns="50800" bIns="50800" rtlCol="0" anchor="ctr"/>
            <a:lstStyle/>
            <a:p>
              <a:pPr algn="ctr">
                <a:lnSpc>
                  <a:spcPts val="3431"/>
                </a:lnSpc>
              </a:pPr>
              <a:endParaRPr/>
            </a:p>
          </p:txBody>
        </p:sp>
      </p:grpSp>
      <p:sp>
        <p:nvSpPr>
          <p:cNvPr id="31" name="TextBox 31"/>
          <p:cNvSpPr txBox="1"/>
          <p:nvPr/>
        </p:nvSpPr>
        <p:spPr>
          <a:xfrm>
            <a:off x="8999853" y="2883754"/>
            <a:ext cx="1400509" cy="471284"/>
          </a:xfrm>
          <a:prstGeom prst="rect">
            <a:avLst/>
          </a:prstGeom>
        </p:spPr>
        <p:txBody>
          <a:bodyPr lIns="0" tIns="0" rIns="0" bIns="0" rtlCol="0" anchor="t">
            <a:spAutoFit/>
          </a:bodyPr>
          <a:lstStyle/>
          <a:p>
            <a:pPr algn="ctr">
              <a:lnSpc>
                <a:spcPts val="3554"/>
              </a:lnSpc>
            </a:pPr>
            <a:r>
              <a:rPr lang="en-US" sz="3554" b="1">
                <a:solidFill>
                  <a:srgbClr val="090E32"/>
                </a:solidFill>
                <a:latin typeface="Tomorrow Bold"/>
                <a:ea typeface="Tomorrow Bold"/>
                <a:cs typeface="Tomorrow Bold"/>
                <a:sym typeface="Tomorrow Bold"/>
              </a:rPr>
              <a:t>01</a:t>
            </a:r>
          </a:p>
        </p:txBody>
      </p:sp>
      <p:sp>
        <p:nvSpPr>
          <p:cNvPr id="32" name="TextBox 32"/>
          <p:cNvSpPr txBox="1"/>
          <p:nvPr/>
        </p:nvSpPr>
        <p:spPr>
          <a:xfrm>
            <a:off x="8999853" y="4782436"/>
            <a:ext cx="1400509" cy="471284"/>
          </a:xfrm>
          <a:prstGeom prst="rect">
            <a:avLst/>
          </a:prstGeom>
        </p:spPr>
        <p:txBody>
          <a:bodyPr lIns="0" tIns="0" rIns="0" bIns="0" rtlCol="0" anchor="t">
            <a:spAutoFit/>
          </a:bodyPr>
          <a:lstStyle/>
          <a:p>
            <a:pPr algn="ctr">
              <a:lnSpc>
                <a:spcPts val="3554"/>
              </a:lnSpc>
            </a:pPr>
            <a:r>
              <a:rPr lang="en-US" sz="3554" b="1">
                <a:solidFill>
                  <a:srgbClr val="090E32"/>
                </a:solidFill>
                <a:latin typeface="Tomorrow Bold"/>
                <a:ea typeface="Tomorrow Bold"/>
                <a:cs typeface="Tomorrow Bold"/>
                <a:sym typeface="Tomorrow Bold"/>
              </a:rPr>
              <a:t>02</a:t>
            </a:r>
          </a:p>
        </p:txBody>
      </p:sp>
      <p:sp>
        <p:nvSpPr>
          <p:cNvPr id="33" name="TextBox 33"/>
          <p:cNvSpPr txBox="1"/>
          <p:nvPr/>
        </p:nvSpPr>
        <p:spPr>
          <a:xfrm>
            <a:off x="8999853" y="6677133"/>
            <a:ext cx="1400509" cy="471284"/>
          </a:xfrm>
          <a:prstGeom prst="rect">
            <a:avLst/>
          </a:prstGeom>
        </p:spPr>
        <p:txBody>
          <a:bodyPr lIns="0" tIns="0" rIns="0" bIns="0" rtlCol="0" anchor="t">
            <a:spAutoFit/>
          </a:bodyPr>
          <a:lstStyle/>
          <a:p>
            <a:pPr algn="ctr">
              <a:lnSpc>
                <a:spcPts val="3554"/>
              </a:lnSpc>
            </a:pPr>
            <a:r>
              <a:rPr lang="en-US" sz="3554" b="1">
                <a:solidFill>
                  <a:srgbClr val="090E32"/>
                </a:solidFill>
                <a:latin typeface="Tomorrow Bold"/>
                <a:ea typeface="Tomorrow Bold"/>
                <a:cs typeface="Tomorrow Bold"/>
                <a:sym typeface="Tomorrow Bold"/>
              </a:rPr>
              <a:t>03</a:t>
            </a:r>
          </a:p>
        </p:txBody>
      </p:sp>
      <p:sp>
        <p:nvSpPr>
          <p:cNvPr id="34" name="TextBox 21">
            <a:extLst>
              <a:ext uri="{FF2B5EF4-FFF2-40B4-BE49-F238E27FC236}">
                <a16:creationId xmlns:a16="http://schemas.microsoft.com/office/drawing/2014/main" id="{7FC38E5A-7C56-210E-C083-EF03FAF4BE9A}"/>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35" name="TextBox 22">
            <a:extLst>
              <a:ext uri="{FF2B5EF4-FFF2-40B4-BE49-F238E27FC236}">
                <a16:creationId xmlns:a16="http://schemas.microsoft.com/office/drawing/2014/main" id="{087D5967-6403-017F-3370-26B80CCAC57C}"/>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36" name="TextBox 23">
            <a:extLst>
              <a:ext uri="{FF2B5EF4-FFF2-40B4-BE49-F238E27FC236}">
                <a16:creationId xmlns:a16="http://schemas.microsoft.com/office/drawing/2014/main" id="{B87931FA-9FF9-E549-B50F-9410AEEAE96C}"/>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7" name="TextBox 24">
            <a:extLst>
              <a:ext uri="{FF2B5EF4-FFF2-40B4-BE49-F238E27FC236}">
                <a16:creationId xmlns:a16="http://schemas.microsoft.com/office/drawing/2014/main" id="{AB2A2AE2-6476-164E-DA60-C1AD623ADC10}"/>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US"/>
          </a:p>
        </p:txBody>
      </p:sp>
      <p:sp>
        <p:nvSpPr>
          <p:cNvPr id="6" name="AutoShape 6"/>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7" name="TextBox 7"/>
          <p:cNvSpPr txBox="1"/>
          <p:nvPr/>
        </p:nvSpPr>
        <p:spPr>
          <a:xfrm>
            <a:off x="1303302" y="2454866"/>
            <a:ext cx="7840698" cy="2461241"/>
          </a:xfrm>
          <a:prstGeom prst="rect">
            <a:avLst/>
          </a:prstGeom>
        </p:spPr>
        <p:txBody>
          <a:bodyPr lIns="0" tIns="0" rIns="0" bIns="0" rtlCol="0" anchor="t">
            <a:spAutoFit/>
          </a:bodyPr>
          <a:lstStyle/>
          <a:p>
            <a:pPr algn="l">
              <a:lnSpc>
                <a:spcPts val="9484"/>
              </a:lnSpc>
            </a:pPr>
            <a:r>
              <a:rPr lang="en-US" sz="9484">
                <a:solidFill>
                  <a:srgbClr val="00F0FF"/>
                </a:solidFill>
                <a:latin typeface="Architype Van Der Leck"/>
                <a:ea typeface="Architype Van Der Leck"/>
                <a:cs typeface="Architype Van Der Leck"/>
                <a:sym typeface="Architype Van Der Leck"/>
              </a:rPr>
              <a:t>OUR MISSION</a:t>
            </a:r>
          </a:p>
        </p:txBody>
      </p:sp>
      <p:sp>
        <p:nvSpPr>
          <p:cNvPr id="8" name="TextBox 8"/>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9" name="TextBox 9"/>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04</a:t>
            </a:r>
          </a:p>
        </p:txBody>
      </p:sp>
      <p:sp>
        <p:nvSpPr>
          <p:cNvPr id="18" name="TextBox 18"/>
          <p:cNvSpPr txBox="1"/>
          <p:nvPr/>
        </p:nvSpPr>
        <p:spPr>
          <a:xfrm>
            <a:off x="1303302" y="5216374"/>
            <a:ext cx="6134451" cy="1509580"/>
          </a:xfrm>
          <a:prstGeom prst="rect">
            <a:avLst/>
          </a:prstGeom>
        </p:spPr>
        <p:txBody>
          <a:bodyPr lIns="0" tIns="0" rIns="0" bIns="0" rtlCol="0" anchor="t">
            <a:spAutoFit/>
          </a:bodyPr>
          <a:lstStyle/>
          <a:p>
            <a:pPr algn="just">
              <a:lnSpc>
                <a:spcPts val="2956"/>
              </a:lnSpc>
            </a:pPr>
            <a:r>
              <a:rPr lang="en-US" sz="2111" dirty="0">
                <a:solidFill>
                  <a:srgbClr val="FFFFFF"/>
                </a:solidFill>
                <a:latin typeface="Montserrat"/>
                <a:ea typeface="Montserrat"/>
                <a:cs typeface="Montserrat"/>
                <a:sym typeface="Montserrat"/>
              </a:rPr>
              <a:t>Our mission is to explore and enhance Text-to-Image Generation technologies, providing practical and innovative solutions to visualize and interact with data more effectively.</a:t>
            </a:r>
          </a:p>
        </p:txBody>
      </p:sp>
      <p:grpSp>
        <p:nvGrpSpPr>
          <p:cNvPr id="19" name="Group 19"/>
          <p:cNvGrpSpPr/>
          <p:nvPr/>
        </p:nvGrpSpPr>
        <p:grpSpPr>
          <a:xfrm>
            <a:off x="9541404" y="2273891"/>
            <a:ext cx="10096686" cy="5415261"/>
            <a:chOff x="0" y="0"/>
            <a:chExt cx="2659210" cy="1426241"/>
          </a:xfrm>
        </p:grpSpPr>
        <p:sp>
          <p:nvSpPr>
            <p:cNvPr id="20" name="Freeform 20"/>
            <p:cNvSpPr/>
            <p:nvPr/>
          </p:nvSpPr>
          <p:spPr>
            <a:xfrm>
              <a:off x="0" y="0"/>
              <a:ext cx="2659210" cy="1426242"/>
            </a:xfrm>
            <a:custGeom>
              <a:avLst/>
              <a:gdLst/>
              <a:ahLst/>
              <a:cxnLst/>
              <a:rect l="l" t="t" r="r" b="b"/>
              <a:pathLst>
                <a:path w="2659210" h="1426242">
                  <a:moveTo>
                    <a:pt x="37572" y="0"/>
                  </a:moveTo>
                  <a:lnTo>
                    <a:pt x="2621637" y="0"/>
                  </a:lnTo>
                  <a:cubicBezTo>
                    <a:pt x="2631602" y="0"/>
                    <a:pt x="2641159" y="3958"/>
                    <a:pt x="2648205" y="11005"/>
                  </a:cubicBezTo>
                  <a:cubicBezTo>
                    <a:pt x="2655251" y="18051"/>
                    <a:pt x="2659210" y="27607"/>
                    <a:pt x="2659210" y="37572"/>
                  </a:cubicBezTo>
                  <a:lnTo>
                    <a:pt x="2659210" y="1388669"/>
                  </a:lnTo>
                  <a:cubicBezTo>
                    <a:pt x="2659210" y="1398634"/>
                    <a:pt x="2655251" y="1408191"/>
                    <a:pt x="2648205" y="1415237"/>
                  </a:cubicBezTo>
                  <a:cubicBezTo>
                    <a:pt x="2641159" y="1422283"/>
                    <a:pt x="2631602" y="1426242"/>
                    <a:pt x="2621637" y="1426242"/>
                  </a:cubicBezTo>
                  <a:lnTo>
                    <a:pt x="37572" y="1426242"/>
                  </a:lnTo>
                  <a:cubicBezTo>
                    <a:pt x="27607" y="1426242"/>
                    <a:pt x="18051" y="1422283"/>
                    <a:pt x="11005" y="1415237"/>
                  </a:cubicBezTo>
                  <a:cubicBezTo>
                    <a:pt x="3958" y="1408191"/>
                    <a:pt x="0" y="1398634"/>
                    <a:pt x="0" y="1388669"/>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p:cNvSpPr txBox="1"/>
            <p:nvPr/>
          </p:nvSpPr>
          <p:spPr>
            <a:xfrm>
              <a:off x="0" y="-47625"/>
              <a:ext cx="2659210" cy="1473866"/>
            </a:xfrm>
            <a:prstGeom prst="rect">
              <a:avLst/>
            </a:prstGeom>
          </p:spPr>
          <p:txBody>
            <a:bodyPr lIns="50800" tIns="50800" rIns="50800" bIns="50800" rtlCol="0" anchor="ctr"/>
            <a:lstStyle/>
            <a:p>
              <a:pPr algn="ctr">
                <a:lnSpc>
                  <a:spcPts val="3431"/>
                </a:lnSpc>
              </a:pPr>
              <a:endParaRPr/>
            </a:p>
          </p:txBody>
        </p:sp>
      </p:grpSp>
      <p:sp>
        <p:nvSpPr>
          <p:cNvPr id="22" name="TextBox 22"/>
          <p:cNvSpPr txBox="1"/>
          <p:nvPr/>
        </p:nvSpPr>
        <p:spPr>
          <a:xfrm>
            <a:off x="11748628" y="2781061"/>
            <a:ext cx="5777372" cy="1358577"/>
          </a:xfrm>
          <a:prstGeom prst="rect">
            <a:avLst/>
          </a:prstGeom>
        </p:spPr>
        <p:txBody>
          <a:bodyPr wrap="square" lIns="0" tIns="0" rIns="0" bIns="0" rtlCol="0" anchor="t">
            <a:spAutoFit/>
          </a:bodyPr>
          <a:lstStyle/>
          <a:p>
            <a:pPr algn="just">
              <a:lnSpc>
                <a:spcPts val="2657"/>
              </a:lnSpc>
            </a:pPr>
            <a:r>
              <a:rPr lang="en-US" sz="1898" b="1" dirty="0">
                <a:solidFill>
                  <a:srgbClr val="090E32"/>
                </a:solidFill>
                <a:latin typeface="Montserrat"/>
                <a:ea typeface="Montserrat"/>
                <a:cs typeface="Montserrat"/>
                <a:sym typeface="Montserrat"/>
              </a:rPr>
              <a:t>Empowerment: </a:t>
            </a:r>
            <a:r>
              <a:rPr lang="en-US" sz="1898" dirty="0">
                <a:solidFill>
                  <a:srgbClr val="090E32"/>
                </a:solidFill>
                <a:latin typeface="Montserrat"/>
                <a:ea typeface="Montserrat"/>
                <a:cs typeface="Montserrat"/>
                <a:sym typeface="Montserrat"/>
              </a:rPr>
              <a:t>Equip industries with intuitive AI tools that simplify the process of converting text to images, making complex concepts easier to understand</a:t>
            </a:r>
          </a:p>
        </p:txBody>
      </p:sp>
      <p:sp>
        <p:nvSpPr>
          <p:cNvPr id="23" name="TextBox 23"/>
          <p:cNvSpPr txBox="1"/>
          <p:nvPr/>
        </p:nvSpPr>
        <p:spPr>
          <a:xfrm>
            <a:off x="11816346" y="4464363"/>
            <a:ext cx="5709654" cy="1358577"/>
          </a:xfrm>
          <a:prstGeom prst="rect">
            <a:avLst/>
          </a:prstGeom>
        </p:spPr>
        <p:txBody>
          <a:bodyPr wrap="square" lIns="0" tIns="0" rIns="0" bIns="0" rtlCol="0" anchor="t">
            <a:spAutoFit/>
          </a:bodyPr>
          <a:lstStyle/>
          <a:p>
            <a:pPr algn="just">
              <a:lnSpc>
                <a:spcPts val="2657"/>
              </a:lnSpc>
            </a:pPr>
            <a:r>
              <a:rPr lang="en-US" sz="1898" b="1" dirty="0">
                <a:solidFill>
                  <a:srgbClr val="090E32"/>
                </a:solidFill>
                <a:latin typeface="Montserrat"/>
                <a:ea typeface="Montserrat"/>
                <a:cs typeface="Montserrat"/>
                <a:sym typeface="Montserrat"/>
              </a:rPr>
              <a:t>Innovation: </a:t>
            </a:r>
            <a:r>
              <a:rPr lang="en-US" sz="1898" dirty="0">
                <a:solidFill>
                  <a:srgbClr val="090E32"/>
                </a:solidFill>
                <a:latin typeface="Montserrat"/>
                <a:ea typeface="Montserrat"/>
                <a:cs typeface="Montserrat"/>
                <a:sym typeface="Montserrat"/>
              </a:rPr>
              <a:t>Continually improve our models and methodologies to produce more realistic and applicable results, ensuring our solutions remain at the forefront of technology.</a:t>
            </a:r>
          </a:p>
        </p:txBody>
      </p:sp>
      <p:sp>
        <p:nvSpPr>
          <p:cNvPr id="24" name="TextBox 24"/>
          <p:cNvSpPr txBox="1"/>
          <p:nvPr/>
        </p:nvSpPr>
        <p:spPr>
          <a:xfrm>
            <a:off x="11816346" y="6147666"/>
            <a:ext cx="5709654" cy="1358577"/>
          </a:xfrm>
          <a:prstGeom prst="rect">
            <a:avLst/>
          </a:prstGeom>
        </p:spPr>
        <p:txBody>
          <a:bodyPr wrap="square" lIns="0" tIns="0" rIns="0" bIns="0" rtlCol="0" anchor="t">
            <a:spAutoFit/>
          </a:bodyPr>
          <a:lstStyle/>
          <a:p>
            <a:pPr algn="just">
              <a:lnSpc>
                <a:spcPts val="2657"/>
              </a:lnSpc>
            </a:pPr>
            <a:r>
              <a:rPr lang="en-US" sz="1898" b="1" dirty="0">
                <a:solidFill>
                  <a:srgbClr val="090E32"/>
                </a:solidFill>
                <a:latin typeface="Montserrat"/>
                <a:ea typeface="Montserrat"/>
                <a:cs typeface="Montserrat"/>
                <a:sym typeface="Montserrat"/>
              </a:rPr>
              <a:t>Practicality: </a:t>
            </a:r>
            <a:r>
              <a:rPr lang="en-US" sz="1898" dirty="0">
                <a:solidFill>
                  <a:srgbClr val="090E32"/>
                </a:solidFill>
                <a:latin typeface="Montserrat"/>
                <a:ea typeface="Montserrat"/>
                <a:cs typeface="Montserrat"/>
                <a:sym typeface="Montserrat"/>
              </a:rPr>
              <a:t>Focus on delivering user-friendly, accessible, and robust text-to-image applications that can be readily adopted in various fields</a:t>
            </a:r>
          </a:p>
        </p:txBody>
      </p:sp>
      <p:sp>
        <p:nvSpPr>
          <p:cNvPr id="25" name="TextBox 25"/>
          <p:cNvSpPr txBox="1"/>
          <p:nvPr/>
        </p:nvSpPr>
        <p:spPr>
          <a:xfrm>
            <a:off x="10131919" y="3118551"/>
            <a:ext cx="1238103" cy="416486"/>
          </a:xfrm>
          <a:prstGeom prst="rect">
            <a:avLst/>
          </a:prstGeom>
        </p:spPr>
        <p:txBody>
          <a:bodyPr lIns="0" tIns="0" rIns="0" bIns="0" rtlCol="0" anchor="t">
            <a:spAutoFit/>
          </a:bodyPr>
          <a:lstStyle/>
          <a:p>
            <a:pPr algn="ctr">
              <a:lnSpc>
                <a:spcPts val="3129"/>
              </a:lnSpc>
            </a:pPr>
            <a:r>
              <a:rPr lang="en-US" sz="3129" b="1">
                <a:solidFill>
                  <a:srgbClr val="090E32"/>
                </a:solidFill>
                <a:latin typeface="Tomorrow Bold"/>
                <a:ea typeface="Tomorrow Bold"/>
                <a:cs typeface="Tomorrow Bold"/>
                <a:sym typeface="Tomorrow Bold"/>
              </a:rPr>
              <a:t>01</a:t>
            </a:r>
          </a:p>
        </p:txBody>
      </p:sp>
      <p:sp>
        <p:nvSpPr>
          <p:cNvPr id="26" name="TextBox 26"/>
          <p:cNvSpPr txBox="1"/>
          <p:nvPr/>
        </p:nvSpPr>
        <p:spPr>
          <a:xfrm>
            <a:off x="10131919" y="4790208"/>
            <a:ext cx="1238103" cy="416486"/>
          </a:xfrm>
          <a:prstGeom prst="rect">
            <a:avLst/>
          </a:prstGeom>
        </p:spPr>
        <p:txBody>
          <a:bodyPr lIns="0" tIns="0" rIns="0" bIns="0" rtlCol="0" anchor="t">
            <a:spAutoFit/>
          </a:bodyPr>
          <a:lstStyle/>
          <a:p>
            <a:pPr algn="ctr">
              <a:lnSpc>
                <a:spcPts val="3129"/>
              </a:lnSpc>
            </a:pPr>
            <a:r>
              <a:rPr lang="en-US" sz="3129" b="1">
                <a:solidFill>
                  <a:srgbClr val="090E32"/>
                </a:solidFill>
                <a:latin typeface="Tomorrow Bold"/>
                <a:ea typeface="Tomorrow Bold"/>
                <a:cs typeface="Tomorrow Bold"/>
                <a:sym typeface="Tomorrow Bold"/>
              </a:rPr>
              <a:t>02</a:t>
            </a:r>
          </a:p>
        </p:txBody>
      </p:sp>
      <p:sp>
        <p:nvSpPr>
          <p:cNvPr id="27" name="TextBox 27"/>
          <p:cNvSpPr txBox="1"/>
          <p:nvPr/>
        </p:nvSpPr>
        <p:spPr>
          <a:xfrm>
            <a:off x="10131919" y="6458358"/>
            <a:ext cx="1238103" cy="416486"/>
          </a:xfrm>
          <a:prstGeom prst="rect">
            <a:avLst/>
          </a:prstGeom>
        </p:spPr>
        <p:txBody>
          <a:bodyPr lIns="0" tIns="0" rIns="0" bIns="0" rtlCol="0" anchor="t">
            <a:spAutoFit/>
          </a:bodyPr>
          <a:lstStyle/>
          <a:p>
            <a:pPr algn="ctr">
              <a:lnSpc>
                <a:spcPts val="3129"/>
              </a:lnSpc>
            </a:pPr>
            <a:r>
              <a:rPr lang="en-US" sz="3129" b="1">
                <a:solidFill>
                  <a:srgbClr val="090E32"/>
                </a:solidFill>
                <a:latin typeface="Tomorrow Bold"/>
                <a:ea typeface="Tomorrow Bold"/>
                <a:cs typeface="Tomorrow Bold"/>
                <a:sym typeface="Tomorrow Bold"/>
              </a:rPr>
              <a:t>03</a:t>
            </a:r>
          </a:p>
        </p:txBody>
      </p:sp>
      <p:sp>
        <p:nvSpPr>
          <p:cNvPr id="28" name="TextBox 21">
            <a:extLst>
              <a:ext uri="{FF2B5EF4-FFF2-40B4-BE49-F238E27FC236}">
                <a16:creationId xmlns:a16="http://schemas.microsoft.com/office/drawing/2014/main" id="{2B48B7F6-D3C9-5DC2-F2A3-D19DD3D67DC9}"/>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9" name="TextBox 22">
            <a:extLst>
              <a:ext uri="{FF2B5EF4-FFF2-40B4-BE49-F238E27FC236}">
                <a16:creationId xmlns:a16="http://schemas.microsoft.com/office/drawing/2014/main" id="{677B24D1-BE84-7BA7-BF4F-89793EE95DE2}"/>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30" name="TextBox 23">
            <a:extLst>
              <a:ext uri="{FF2B5EF4-FFF2-40B4-BE49-F238E27FC236}">
                <a16:creationId xmlns:a16="http://schemas.microsoft.com/office/drawing/2014/main" id="{C06E2434-8971-C503-51D2-AAD2C8708434}"/>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31" name="TextBox 24">
            <a:extLst>
              <a:ext uri="{FF2B5EF4-FFF2-40B4-BE49-F238E27FC236}">
                <a16:creationId xmlns:a16="http://schemas.microsoft.com/office/drawing/2014/main" id="{204DD14B-30D4-6821-FBD6-123490CDE379}"/>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807319"/>
            <a:ext cx="2190382" cy="741666"/>
            <a:chOff x="0" y="0"/>
            <a:chExt cx="737795" cy="249818"/>
          </a:xfrm>
        </p:grpSpPr>
        <p:sp>
          <p:nvSpPr>
            <p:cNvPr id="3" name="Freeform 3"/>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AutoShape 5"/>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6" name="TextBox 6"/>
          <p:cNvSpPr txBox="1"/>
          <p:nvPr/>
        </p:nvSpPr>
        <p:spPr>
          <a:xfrm>
            <a:off x="1265202" y="3263867"/>
            <a:ext cx="8671972" cy="1131931"/>
          </a:xfrm>
          <a:prstGeom prst="rect">
            <a:avLst/>
          </a:prstGeom>
        </p:spPr>
        <p:txBody>
          <a:bodyPr lIns="0" tIns="0" rIns="0" bIns="0" rtlCol="0" anchor="t">
            <a:spAutoFit/>
          </a:bodyPr>
          <a:lstStyle/>
          <a:p>
            <a:pPr algn="l">
              <a:lnSpc>
                <a:spcPts val="8575"/>
              </a:lnSpc>
            </a:pPr>
            <a:r>
              <a:rPr lang="en-US" sz="8575">
                <a:solidFill>
                  <a:srgbClr val="1FFFD0"/>
                </a:solidFill>
                <a:latin typeface="Architype Van Der Leck"/>
                <a:ea typeface="Architype Van Der Leck"/>
                <a:cs typeface="Architype Van Der Leck"/>
                <a:sym typeface="Architype Van Der Leck"/>
              </a:rPr>
              <a:t>PROCESS</a:t>
            </a:r>
          </a:p>
        </p:txBody>
      </p:sp>
      <p:sp>
        <p:nvSpPr>
          <p:cNvPr id="7" name="TextBox 7"/>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8" name="Freeform 8"/>
          <p:cNvSpPr/>
          <p:nvPr/>
        </p:nvSpPr>
        <p:spPr>
          <a:xfrm>
            <a:off x="8528372" y="-568127"/>
            <a:ext cx="11556886" cy="9866691"/>
          </a:xfrm>
          <a:custGeom>
            <a:avLst/>
            <a:gdLst/>
            <a:ahLst/>
            <a:cxnLst/>
            <a:rect l="l" t="t" r="r" b="b"/>
            <a:pathLst>
              <a:path w="11556886" h="9866691">
                <a:moveTo>
                  <a:pt x="0" y="0"/>
                </a:moveTo>
                <a:lnTo>
                  <a:pt x="11556886" y="0"/>
                </a:lnTo>
                <a:lnTo>
                  <a:pt x="11556886" y="9866691"/>
                </a:lnTo>
                <a:lnTo>
                  <a:pt x="0" y="9866691"/>
                </a:lnTo>
                <a:lnTo>
                  <a:pt x="0" y="0"/>
                </a:lnTo>
                <a:close/>
              </a:path>
            </a:pathLst>
          </a:custGeom>
          <a:blipFill>
            <a:blip r:embed="rId2">
              <a:alphaModFix amt="50000"/>
            </a:blip>
            <a:stretch>
              <a:fillRect/>
            </a:stretch>
          </a:blipFill>
        </p:spPr>
        <p:txBody>
          <a:bodyPr/>
          <a:lstStyle/>
          <a:p>
            <a:endParaRPr lang="en-US"/>
          </a:p>
        </p:txBody>
      </p:sp>
      <p:sp>
        <p:nvSpPr>
          <p:cNvPr id="9" name="TextBox 9"/>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05</a:t>
            </a:r>
          </a:p>
        </p:txBody>
      </p:sp>
      <p:sp>
        <p:nvSpPr>
          <p:cNvPr id="18" name="TextBox 18"/>
          <p:cNvSpPr txBox="1"/>
          <p:nvPr/>
        </p:nvSpPr>
        <p:spPr>
          <a:xfrm>
            <a:off x="1303302" y="4748223"/>
            <a:ext cx="7443295" cy="2273828"/>
          </a:xfrm>
          <a:prstGeom prst="rect">
            <a:avLst/>
          </a:prstGeom>
        </p:spPr>
        <p:txBody>
          <a:bodyPr wrap="square" lIns="0" tIns="0" rIns="0" bIns="0" rtlCol="0" anchor="t">
            <a:spAutoFit/>
          </a:bodyPr>
          <a:lstStyle/>
          <a:p>
            <a:pPr algn="l">
              <a:buFont typeface="+mj-lt"/>
              <a:buAutoNum type="arabicPeriod"/>
            </a:pPr>
            <a:r>
              <a:rPr lang="en-US" sz="2111" b="1" dirty="0">
                <a:solidFill>
                  <a:srgbClr val="FFFFFF"/>
                </a:solidFill>
                <a:latin typeface="Montserrat"/>
              </a:rPr>
              <a:t>Data Collection and Preprocessing :</a:t>
            </a:r>
          </a:p>
          <a:p>
            <a:pPr algn="l"/>
            <a:endParaRPr lang="en-US" sz="2111" b="1" dirty="0">
              <a:solidFill>
                <a:srgbClr val="FFFFFF"/>
              </a:solidFill>
              <a:latin typeface="Montserrat"/>
            </a:endParaRPr>
          </a:p>
          <a:p>
            <a:pPr marL="742950" lvl="1" indent="-285750" algn="l">
              <a:buFont typeface="+mj-lt"/>
              <a:buAutoNum type="arabicPeriod"/>
            </a:pPr>
            <a:r>
              <a:rPr lang="en-US" sz="2111" dirty="0">
                <a:solidFill>
                  <a:srgbClr val="FFFFFF"/>
                </a:solidFill>
                <a:latin typeface="Montserrat"/>
              </a:rPr>
              <a:t>Collected a dataset of images and corresponding text descriptions.</a:t>
            </a:r>
          </a:p>
          <a:p>
            <a:pPr marL="742950" lvl="1" indent="-285750" algn="l">
              <a:buFont typeface="+mj-lt"/>
              <a:buAutoNum type="arabicPeriod"/>
            </a:pPr>
            <a:endParaRPr lang="en-US" sz="2111" dirty="0">
              <a:solidFill>
                <a:srgbClr val="FFFFFF"/>
              </a:solidFill>
              <a:latin typeface="Montserrat"/>
            </a:endParaRPr>
          </a:p>
          <a:p>
            <a:pPr marL="742950" lvl="1" indent="-285750" algn="l">
              <a:buFont typeface="+mj-lt"/>
              <a:buAutoNum type="arabicPeriod"/>
            </a:pPr>
            <a:r>
              <a:rPr lang="en-US" sz="2111" dirty="0">
                <a:solidFill>
                  <a:srgbClr val="FFFFFF"/>
                </a:solidFill>
                <a:latin typeface="Montserrat"/>
              </a:rPr>
              <a:t>Preprocessed the data by resizing images and </a:t>
            </a:r>
          </a:p>
          <a:p>
            <a:pPr lvl="1" algn="l"/>
            <a:r>
              <a:rPr lang="en-US" sz="2111" dirty="0">
                <a:solidFill>
                  <a:srgbClr val="FFFFFF"/>
                </a:solidFill>
                <a:latin typeface="Montserrat"/>
              </a:rPr>
              <a:t>normalizing text to ensure consistency and quality</a:t>
            </a:r>
            <a:r>
              <a:rPr lang="en-US" b="0" i="0" dirty="0">
                <a:solidFill>
                  <a:srgbClr val="F2DDCC"/>
                </a:solidFill>
                <a:effectLst/>
                <a:latin typeface="Ginto"/>
              </a:rPr>
              <a:t>.</a:t>
            </a:r>
          </a:p>
        </p:txBody>
      </p:sp>
      <p:grpSp>
        <p:nvGrpSpPr>
          <p:cNvPr id="19" name="Group 19"/>
          <p:cNvGrpSpPr/>
          <p:nvPr/>
        </p:nvGrpSpPr>
        <p:grpSpPr>
          <a:xfrm>
            <a:off x="9541404" y="5550326"/>
            <a:ext cx="10096686" cy="2138825"/>
            <a:chOff x="0" y="0"/>
            <a:chExt cx="2659210" cy="563312"/>
          </a:xfrm>
        </p:grpSpPr>
        <p:sp>
          <p:nvSpPr>
            <p:cNvPr id="20" name="Freeform 20"/>
            <p:cNvSpPr/>
            <p:nvPr/>
          </p:nvSpPr>
          <p:spPr>
            <a:xfrm>
              <a:off x="0" y="0"/>
              <a:ext cx="2659210" cy="563312"/>
            </a:xfrm>
            <a:custGeom>
              <a:avLst/>
              <a:gdLst/>
              <a:ahLst/>
              <a:cxnLst/>
              <a:rect l="l" t="t" r="r" b="b"/>
              <a:pathLst>
                <a:path w="2659210" h="563312">
                  <a:moveTo>
                    <a:pt x="37572" y="0"/>
                  </a:moveTo>
                  <a:lnTo>
                    <a:pt x="2621637" y="0"/>
                  </a:lnTo>
                  <a:cubicBezTo>
                    <a:pt x="2631602" y="0"/>
                    <a:pt x="2641159" y="3958"/>
                    <a:pt x="2648205" y="11005"/>
                  </a:cubicBezTo>
                  <a:cubicBezTo>
                    <a:pt x="2655251" y="18051"/>
                    <a:pt x="2659210" y="27607"/>
                    <a:pt x="2659210" y="37572"/>
                  </a:cubicBezTo>
                  <a:lnTo>
                    <a:pt x="2659210" y="525740"/>
                  </a:lnTo>
                  <a:cubicBezTo>
                    <a:pt x="2659210" y="535705"/>
                    <a:pt x="2655251" y="545261"/>
                    <a:pt x="2648205" y="552307"/>
                  </a:cubicBezTo>
                  <a:cubicBezTo>
                    <a:pt x="2641159" y="559354"/>
                    <a:pt x="2631602" y="563312"/>
                    <a:pt x="2621637" y="563312"/>
                  </a:cubicBezTo>
                  <a:lnTo>
                    <a:pt x="37572" y="563312"/>
                  </a:lnTo>
                  <a:cubicBezTo>
                    <a:pt x="27607" y="563312"/>
                    <a:pt x="18051" y="559354"/>
                    <a:pt x="11005" y="552307"/>
                  </a:cubicBezTo>
                  <a:cubicBezTo>
                    <a:pt x="3958" y="545261"/>
                    <a:pt x="0" y="535705"/>
                    <a:pt x="0" y="525740"/>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p:cNvSpPr txBox="1"/>
            <p:nvPr/>
          </p:nvSpPr>
          <p:spPr>
            <a:xfrm>
              <a:off x="0" y="-47625"/>
              <a:ext cx="2659210" cy="610937"/>
            </a:xfrm>
            <a:prstGeom prst="rect">
              <a:avLst/>
            </a:prstGeom>
          </p:spPr>
          <p:txBody>
            <a:bodyPr lIns="50800" tIns="50800" rIns="50800" bIns="50800" rtlCol="0" anchor="ctr"/>
            <a:lstStyle/>
            <a:p>
              <a:pPr algn="ctr">
                <a:lnSpc>
                  <a:spcPts val="3431"/>
                </a:lnSpc>
              </a:pPr>
              <a:endParaRPr/>
            </a:p>
          </p:txBody>
        </p:sp>
      </p:grpSp>
      <p:sp>
        <p:nvSpPr>
          <p:cNvPr id="22" name="Freeform 22"/>
          <p:cNvSpPr/>
          <p:nvPr/>
        </p:nvSpPr>
        <p:spPr>
          <a:xfrm flipH="1">
            <a:off x="12566694" y="2267127"/>
            <a:ext cx="2605576" cy="5400157"/>
          </a:xfrm>
          <a:custGeom>
            <a:avLst/>
            <a:gdLst/>
            <a:ahLst/>
            <a:cxnLst/>
            <a:rect l="l" t="t" r="r" b="b"/>
            <a:pathLst>
              <a:path w="2605576" h="5400157">
                <a:moveTo>
                  <a:pt x="2605576" y="0"/>
                </a:moveTo>
                <a:lnTo>
                  <a:pt x="0" y="0"/>
                </a:lnTo>
                <a:lnTo>
                  <a:pt x="0" y="5400157"/>
                </a:lnTo>
                <a:lnTo>
                  <a:pt x="2605576" y="5400157"/>
                </a:lnTo>
                <a:lnTo>
                  <a:pt x="2605576" y="0"/>
                </a:lnTo>
                <a:close/>
              </a:path>
            </a:pathLst>
          </a:custGeom>
          <a:blipFill>
            <a:blip r:embed="rId3"/>
            <a:stretch>
              <a:fillRect/>
            </a:stretch>
          </a:blipFill>
        </p:spPr>
        <p:txBody>
          <a:bodyPr/>
          <a:lstStyle/>
          <a:p>
            <a:endParaRPr lang="en-US"/>
          </a:p>
        </p:txBody>
      </p:sp>
      <p:sp>
        <p:nvSpPr>
          <p:cNvPr id="23" name="TextBox 21">
            <a:extLst>
              <a:ext uri="{FF2B5EF4-FFF2-40B4-BE49-F238E27FC236}">
                <a16:creationId xmlns:a16="http://schemas.microsoft.com/office/drawing/2014/main" id="{DAFF96AF-68AE-A87F-0261-3CC43E943BEE}"/>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4" name="TextBox 22">
            <a:extLst>
              <a:ext uri="{FF2B5EF4-FFF2-40B4-BE49-F238E27FC236}">
                <a16:creationId xmlns:a16="http://schemas.microsoft.com/office/drawing/2014/main" id="{E35F2E77-303F-7A5B-3EE1-B3451C74027F}"/>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5" name="TextBox 23">
            <a:extLst>
              <a:ext uri="{FF2B5EF4-FFF2-40B4-BE49-F238E27FC236}">
                <a16:creationId xmlns:a16="http://schemas.microsoft.com/office/drawing/2014/main" id="{0C71B52E-9D18-CFEE-2AE7-6CFF2CFF3CD6}"/>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6" name="TextBox 24">
            <a:extLst>
              <a:ext uri="{FF2B5EF4-FFF2-40B4-BE49-F238E27FC236}">
                <a16:creationId xmlns:a16="http://schemas.microsoft.com/office/drawing/2014/main" id="{8459C007-A422-71B5-91DE-AABED7614B2B}"/>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3453DEE3-E44A-DE37-D6EE-5C974728624B}"/>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3BEEA98-58E2-338A-2266-8FCFC0CC9BE1}"/>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4C916CF9-B1C6-BBB9-0AA1-A65166FE8AA3}"/>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83C37607-EEBF-9664-87ED-DBE8FE1D4EA3}"/>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AutoShape 5">
            <a:extLst>
              <a:ext uri="{FF2B5EF4-FFF2-40B4-BE49-F238E27FC236}">
                <a16:creationId xmlns:a16="http://schemas.microsoft.com/office/drawing/2014/main" id="{BDA048A0-A5CF-32A5-191A-0A39394D947A}"/>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6" name="TextBox 6">
            <a:extLst>
              <a:ext uri="{FF2B5EF4-FFF2-40B4-BE49-F238E27FC236}">
                <a16:creationId xmlns:a16="http://schemas.microsoft.com/office/drawing/2014/main" id="{CEDE9706-1F6A-52E4-00BE-85C4A1AC7BA4}"/>
              </a:ext>
            </a:extLst>
          </p:cNvPr>
          <p:cNvSpPr txBox="1"/>
          <p:nvPr/>
        </p:nvSpPr>
        <p:spPr>
          <a:xfrm>
            <a:off x="1265202" y="3263867"/>
            <a:ext cx="8671972" cy="1131931"/>
          </a:xfrm>
          <a:prstGeom prst="rect">
            <a:avLst/>
          </a:prstGeom>
        </p:spPr>
        <p:txBody>
          <a:bodyPr lIns="0" tIns="0" rIns="0" bIns="0" rtlCol="0" anchor="t">
            <a:spAutoFit/>
          </a:bodyPr>
          <a:lstStyle/>
          <a:p>
            <a:pPr algn="l">
              <a:lnSpc>
                <a:spcPts val="8575"/>
              </a:lnSpc>
            </a:pPr>
            <a:r>
              <a:rPr lang="en-US" sz="8575">
                <a:solidFill>
                  <a:srgbClr val="1FFFD0"/>
                </a:solidFill>
                <a:latin typeface="Architype Van Der Leck"/>
                <a:ea typeface="Architype Van Der Leck"/>
                <a:cs typeface="Architype Van Der Leck"/>
                <a:sym typeface="Architype Van Der Leck"/>
              </a:rPr>
              <a:t>PROCESS</a:t>
            </a:r>
          </a:p>
        </p:txBody>
      </p:sp>
      <p:sp>
        <p:nvSpPr>
          <p:cNvPr id="7" name="TextBox 7">
            <a:extLst>
              <a:ext uri="{FF2B5EF4-FFF2-40B4-BE49-F238E27FC236}">
                <a16:creationId xmlns:a16="http://schemas.microsoft.com/office/drawing/2014/main" id="{62774815-5E3B-830B-2068-A6D9B6060081}"/>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8" name="Freeform 8">
            <a:extLst>
              <a:ext uri="{FF2B5EF4-FFF2-40B4-BE49-F238E27FC236}">
                <a16:creationId xmlns:a16="http://schemas.microsoft.com/office/drawing/2014/main" id="{AF715542-B80A-0E0A-1583-716960FFF1C6}"/>
              </a:ext>
            </a:extLst>
          </p:cNvPr>
          <p:cNvSpPr/>
          <p:nvPr/>
        </p:nvSpPr>
        <p:spPr>
          <a:xfrm>
            <a:off x="8528372" y="-568127"/>
            <a:ext cx="11556886" cy="9866691"/>
          </a:xfrm>
          <a:custGeom>
            <a:avLst/>
            <a:gdLst/>
            <a:ahLst/>
            <a:cxnLst/>
            <a:rect l="l" t="t" r="r" b="b"/>
            <a:pathLst>
              <a:path w="11556886" h="9866691">
                <a:moveTo>
                  <a:pt x="0" y="0"/>
                </a:moveTo>
                <a:lnTo>
                  <a:pt x="11556886" y="0"/>
                </a:lnTo>
                <a:lnTo>
                  <a:pt x="11556886" y="9866691"/>
                </a:lnTo>
                <a:lnTo>
                  <a:pt x="0" y="9866691"/>
                </a:lnTo>
                <a:lnTo>
                  <a:pt x="0" y="0"/>
                </a:lnTo>
                <a:close/>
              </a:path>
            </a:pathLst>
          </a:custGeom>
          <a:blipFill>
            <a:blip r:embed="rId2">
              <a:alphaModFix amt="50000"/>
            </a:blip>
            <a:stretch>
              <a:fillRect/>
            </a:stretch>
          </a:blipFill>
        </p:spPr>
        <p:txBody>
          <a:bodyPr/>
          <a:lstStyle/>
          <a:p>
            <a:endParaRPr lang="en-US"/>
          </a:p>
        </p:txBody>
      </p:sp>
      <p:sp>
        <p:nvSpPr>
          <p:cNvPr id="9" name="TextBox 9">
            <a:extLst>
              <a:ext uri="{FF2B5EF4-FFF2-40B4-BE49-F238E27FC236}">
                <a16:creationId xmlns:a16="http://schemas.microsoft.com/office/drawing/2014/main" id="{CE25E1AA-8247-62CD-D881-39DE54791EEE}"/>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07CC9035-BB4F-1AC5-9F82-E5EE3BC379B5}"/>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B8694C3A-48E0-EACB-4C08-17D6B2D11D32}"/>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0C8DB9E3-FEE5-9DEE-9844-4A4A714FCF42}"/>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B29C0973-382A-EFEB-CE53-44B53E5E03E0}"/>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05</a:t>
            </a:r>
          </a:p>
        </p:txBody>
      </p:sp>
      <p:sp>
        <p:nvSpPr>
          <p:cNvPr id="18" name="TextBox 18">
            <a:extLst>
              <a:ext uri="{FF2B5EF4-FFF2-40B4-BE49-F238E27FC236}">
                <a16:creationId xmlns:a16="http://schemas.microsoft.com/office/drawing/2014/main" id="{5433C539-D1E9-E433-EE01-AE8A9AD547D4}"/>
              </a:ext>
            </a:extLst>
          </p:cNvPr>
          <p:cNvSpPr txBox="1"/>
          <p:nvPr/>
        </p:nvSpPr>
        <p:spPr>
          <a:xfrm>
            <a:off x="1303302" y="4748223"/>
            <a:ext cx="7790934" cy="2273828"/>
          </a:xfrm>
          <a:prstGeom prst="rect">
            <a:avLst/>
          </a:prstGeom>
        </p:spPr>
        <p:txBody>
          <a:bodyPr wrap="square" lIns="0" tIns="0" rIns="0" bIns="0" rtlCol="0" anchor="t">
            <a:spAutoFit/>
          </a:bodyPr>
          <a:lstStyle/>
          <a:p>
            <a:pPr algn="l"/>
            <a:r>
              <a:rPr lang="en-US" sz="2111" b="1" dirty="0">
                <a:solidFill>
                  <a:srgbClr val="FFFFFF"/>
                </a:solidFill>
                <a:latin typeface="Montserrat"/>
              </a:rPr>
              <a:t>2.Model Development and Training</a:t>
            </a:r>
          </a:p>
          <a:p>
            <a:pPr algn="l"/>
            <a:endParaRPr lang="en-US" sz="2111" b="1" dirty="0">
              <a:solidFill>
                <a:srgbClr val="FFFFFF"/>
              </a:solidFill>
              <a:latin typeface="Montserrat"/>
            </a:endParaRPr>
          </a:p>
          <a:p>
            <a:pPr marL="742950" lvl="1" indent="-285750" algn="l">
              <a:buFont typeface="+mj-lt"/>
              <a:buAutoNum type="arabicPeriod"/>
            </a:pPr>
            <a:r>
              <a:rPr lang="en-US" sz="2111" dirty="0">
                <a:solidFill>
                  <a:srgbClr val="FFFFFF"/>
                </a:solidFill>
                <a:latin typeface="Montserrat"/>
              </a:rPr>
              <a:t>Used advanced models like GPT2 for text processing and Stable Diffusion for image generation.</a:t>
            </a:r>
          </a:p>
          <a:p>
            <a:pPr marL="742950" lvl="1" indent="-285750" algn="l">
              <a:buFont typeface="+mj-lt"/>
              <a:buAutoNum type="arabicPeriod"/>
            </a:pPr>
            <a:endParaRPr lang="en-US" sz="2111" dirty="0">
              <a:solidFill>
                <a:srgbClr val="FFFFFF"/>
              </a:solidFill>
              <a:latin typeface="Montserrat"/>
            </a:endParaRPr>
          </a:p>
          <a:p>
            <a:pPr marL="742950" lvl="1" indent="-285750" algn="l">
              <a:buFont typeface="+mj-lt"/>
              <a:buAutoNum type="arabicPeriod"/>
            </a:pPr>
            <a:r>
              <a:rPr lang="en-US" sz="2111" dirty="0">
                <a:solidFill>
                  <a:srgbClr val="FFFFFF"/>
                </a:solidFill>
                <a:latin typeface="Montserrat"/>
              </a:rPr>
              <a:t>Trained the model to understand and generate </a:t>
            </a:r>
          </a:p>
          <a:p>
            <a:pPr lvl="1" algn="l"/>
            <a:r>
              <a:rPr lang="en-US" sz="2111" dirty="0">
                <a:solidFill>
                  <a:srgbClr val="FFFFFF"/>
                </a:solidFill>
                <a:latin typeface="Montserrat"/>
              </a:rPr>
              <a:t>accurate images from textual prompts.</a:t>
            </a:r>
          </a:p>
        </p:txBody>
      </p:sp>
      <p:grpSp>
        <p:nvGrpSpPr>
          <p:cNvPr id="19" name="Group 19">
            <a:extLst>
              <a:ext uri="{FF2B5EF4-FFF2-40B4-BE49-F238E27FC236}">
                <a16:creationId xmlns:a16="http://schemas.microsoft.com/office/drawing/2014/main" id="{98D59CD8-CB12-4B61-F83C-9DDB2A06221D}"/>
              </a:ext>
            </a:extLst>
          </p:cNvPr>
          <p:cNvGrpSpPr/>
          <p:nvPr/>
        </p:nvGrpSpPr>
        <p:grpSpPr>
          <a:xfrm>
            <a:off x="9541404" y="5550326"/>
            <a:ext cx="10096686" cy="2138825"/>
            <a:chOff x="0" y="0"/>
            <a:chExt cx="2659210" cy="563312"/>
          </a:xfrm>
        </p:grpSpPr>
        <p:sp>
          <p:nvSpPr>
            <p:cNvPr id="20" name="Freeform 20">
              <a:extLst>
                <a:ext uri="{FF2B5EF4-FFF2-40B4-BE49-F238E27FC236}">
                  <a16:creationId xmlns:a16="http://schemas.microsoft.com/office/drawing/2014/main" id="{8F454284-CDF0-596A-DCC6-176CAC4ACD22}"/>
                </a:ext>
              </a:extLst>
            </p:cNvPr>
            <p:cNvSpPr/>
            <p:nvPr/>
          </p:nvSpPr>
          <p:spPr>
            <a:xfrm>
              <a:off x="0" y="0"/>
              <a:ext cx="2659210" cy="563312"/>
            </a:xfrm>
            <a:custGeom>
              <a:avLst/>
              <a:gdLst/>
              <a:ahLst/>
              <a:cxnLst/>
              <a:rect l="l" t="t" r="r" b="b"/>
              <a:pathLst>
                <a:path w="2659210" h="563312">
                  <a:moveTo>
                    <a:pt x="37572" y="0"/>
                  </a:moveTo>
                  <a:lnTo>
                    <a:pt x="2621637" y="0"/>
                  </a:lnTo>
                  <a:cubicBezTo>
                    <a:pt x="2631602" y="0"/>
                    <a:pt x="2641159" y="3958"/>
                    <a:pt x="2648205" y="11005"/>
                  </a:cubicBezTo>
                  <a:cubicBezTo>
                    <a:pt x="2655251" y="18051"/>
                    <a:pt x="2659210" y="27607"/>
                    <a:pt x="2659210" y="37572"/>
                  </a:cubicBezTo>
                  <a:lnTo>
                    <a:pt x="2659210" y="525740"/>
                  </a:lnTo>
                  <a:cubicBezTo>
                    <a:pt x="2659210" y="535705"/>
                    <a:pt x="2655251" y="545261"/>
                    <a:pt x="2648205" y="552307"/>
                  </a:cubicBezTo>
                  <a:cubicBezTo>
                    <a:pt x="2641159" y="559354"/>
                    <a:pt x="2631602" y="563312"/>
                    <a:pt x="2621637" y="563312"/>
                  </a:cubicBezTo>
                  <a:lnTo>
                    <a:pt x="37572" y="563312"/>
                  </a:lnTo>
                  <a:cubicBezTo>
                    <a:pt x="27607" y="563312"/>
                    <a:pt x="18051" y="559354"/>
                    <a:pt x="11005" y="552307"/>
                  </a:cubicBezTo>
                  <a:cubicBezTo>
                    <a:pt x="3958" y="545261"/>
                    <a:pt x="0" y="535705"/>
                    <a:pt x="0" y="525740"/>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a:extLst>
                <a:ext uri="{FF2B5EF4-FFF2-40B4-BE49-F238E27FC236}">
                  <a16:creationId xmlns:a16="http://schemas.microsoft.com/office/drawing/2014/main" id="{EC4036CF-BB29-FA6E-C6F1-78D0C24C3602}"/>
                </a:ext>
              </a:extLst>
            </p:cNvPr>
            <p:cNvSpPr txBox="1"/>
            <p:nvPr/>
          </p:nvSpPr>
          <p:spPr>
            <a:xfrm>
              <a:off x="0" y="-47625"/>
              <a:ext cx="2659210" cy="610937"/>
            </a:xfrm>
            <a:prstGeom prst="rect">
              <a:avLst/>
            </a:prstGeom>
          </p:spPr>
          <p:txBody>
            <a:bodyPr lIns="50800" tIns="50800" rIns="50800" bIns="50800" rtlCol="0" anchor="ctr"/>
            <a:lstStyle/>
            <a:p>
              <a:pPr algn="ctr">
                <a:lnSpc>
                  <a:spcPts val="3431"/>
                </a:lnSpc>
              </a:pPr>
              <a:endParaRPr/>
            </a:p>
          </p:txBody>
        </p:sp>
      </p:grpSp>
      <p:sp>
        <p:nvSpPr>
          <p:cNvPr id="22" name="Freeform 22">
            <a:extLst>
              <a:ext uri="{FF2B5EF4-FFF2-40B4-BE49-F238E27FC236}">
                <a16:creationId xmlns:a16="http://schemas.microsoft.com/office/drawing/2014/main" id="{487059A0-5C74-BEC7-C385-DC863134CAE5}"/>
              </a:ext>
            </a:extLst>
          </p:cNvPr>
          <p:cNvSpPr/>
          <p:nvPr/>
        </p:nvSpPr>
        <p:spPr>
          <a:xfrm flipH="1">
            <a:off x="12566694" y="2267127"/>
            <a:ext cx="2605576" cy="5400157"/>
          </a:xfrm>
          <a:custGeom>
            <a:avLst/>
            <a:gdLst/>
            <a:ahLst/>
            <a:cxnLst/>
            <a:rect l="l" t="t" r="r" b="b"/>
            <a:pathLst>
              <a:path w="2605576" h="5400157">
                <a:moveTo>
                  <a:pt x="2605576" y="0"/>
                </a:moveTo>
                <a:lnTo>
                  <a:pt x="0" y="0"/>
                </a:lnTo>
                <a:lnTo>
                  <a:pt x="0" y="5400157"/>
                </a:lnTo>
                <a:lnTo>
                  <a:pt x="2605576" y="5400157"/>
                </a:lnTo>
                <a:lnTo>
                  <a:pt x="2605576" y="0"/>
                </a:lnTo>
                <a:close/>
              </a:path>
            </a:pathLst>
          </a:custGeom>
          <a:blipFill>
            <a:blip r:embed="rId3"/>
            <a:stretch>
              <a:fillRect/>
            </a:stretch>
          </a:blipFill>
        </p:spPr>
        <p:txBody>
          <a:bodyPr/>
          <a:lstStyle/>
          <a:p>
            <a:endParaRPr lang="en-US"/>
          </a:p>
        </p:txBody>
      </p:sp>
      <p:sp>
        <p:nvSpPr>
          <p:cNvPr id="23" name="TextBox 21">
            <a:extLst>
              <a:ext uri="{FF2B5EF4-FFF2-40B4-BE49-F238E27FC236}">
                <a16:creationId xmlns:a16="http://schemas.microsoft.com/office/drawing/2014/main" id="{C3F5CF79-8A0E-E492-625A-5D26109F0547}"/>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4" name="TextBox 22">
            <a:extLst>
              <a:ext uri="{FF2B5EF4-FFF2-40B4-BE49-F238E27FC236}">
                <a16:creationId xmlns:a16="http://schemas.microsoft.com/office/drawing/2014/main" id="{6E76F9DF-5475-D3F7-D702-BE02304E3449}"/>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5" name="TextBox 23">
            <a:extLst>
              <a:ext uri="{FF2B5EF4-FFF2-40B4-BE49-F238E27FC236}">
                <a16:creationId xmlns:a16="http://schemas.microsoft.com/office/drawing/2014/main" id="{52400DEB-3967-8325-FC55-4BC5A89F2577}"/>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6" name="TextBox 24">
            <a:extLst>
              <a:ext uri="{FF2B5EF4-FFF2-40B4-BE49-F238E27FC236}">
                <a16:creationId xmlns:a16="http://schemas.microsoft.com/office/drawing/2014/main" id="{B137492A-A025-4C01-48D3-64AC4BAC4337}"/>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4044618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E2F041B1-0FE5-755B-7031-40F5015CB9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F9BB24A-097F-91E9-1D74-F037DD17E668}"/>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E40BCD34-C2F8-4CAF-C7C6-9E6B7D81FA5C}"/>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7F030402-C2FA-38FB-FD6B-6852AB8B90D7}"/>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AutoShape 5">
            <a:extLst>
              <a:ext uri="{FF2B5EF4-FFF2-40B4-BE49-F238E27FC236}">
                <a16:creationId xmlns:a16="http://schemas.microsoft.com/office/drawing/2014/main" id="{50FAEB77-EB9D-28C2-EB26-B1B23C5612FC}"/>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6" name="TextBox 6">
            <a:extLst>
              <a:ext uri="{FF2B5EF4-FFF2-40B4-BE49-F238E27FC236}">
                <a16:creationId xmlns:a16="http://schemas.microsoft.com/office/drawing/2014/main" id="{AC78ACFA-2FA4-6B6B-3767-B57DE125FF91}"/>
              </a:ext>
            </a:extLst>
          </p:cNvPr>
          <p:cNvSpPr txBox="1"/>
          <p:nvPr/>
        </p:nvSpPr>
        <p:spPr>
          <a:xfrm>
            <a:off x="1265202" y="3263867"/>
            <a:ext cx="8671972" cy="1131931"/>
          </a:xfrm>
          <a:prstGeom prst="rect">
            <a:avLst/>
          </a:prstGeom>
        </p:spPr>
        <p:txBody>
          <a:bodyPr lIns="0" tIns="0" rIns="0" bIns="0" rtlCol="0" anchor="t">
            <a:spAutoFit/>
          </a:bodyPr>
          <a:lstStyle/>
          <a:p>
            <a:pPr algn="l">
              <a:lnSpc>
                <a:spcPts val="8575"/>
              </a:lnSpc>
            </a:pPr>
            <a:r>
              <a:rPr lang="en-US" sz="8575">
                <a:solidFill>
                  <a:srgbClr val="1FFFD0"/>
                </a:solidFill>
                <a:latin typeface="Architype Van Der Leck"/>
                <a:ea typeface="Architype Van Der Leck"/>
                <a:cs typeface="Architype Van Der Leck"/>
                <a:sym typeface="Architype Van Der Leck"/>
              </a:rPr>
              <a:t>PROCESS</a:t>
            </a:r>
          </a:p>
        </p:txBody>
      </p:sp>
      <p:sp>
        <p:nvSpPr>
          <p:cNvPr id="7" name="TextBox 7">
            <a:extLst>
              <a:ext uri="{FF2B5EF4-FFF2-40B4-BE49-F238E27FC236}">
                <a16:creationId xmlns:a16="http://schemas.microsoft.com/office/drawing/2014/main" id="{6102CA95-8621-A962-2E15-4F98715B309B}"/>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8" name="Freeform 8">
            <a:extLst>
              <a:ext uri="{FF2B5EF4-FFF2-40B4-BE49-F238E27FC236}">
                <a16:creationId xmlns:a16="http://schemas.microsoft.com/office/drawing/2014/main" id="{0F4C2542-F2E4-FE77-78F4-D7E6E11C5A63}"/>
              </a:ext>
            </a:extLst>
          </p:cNvPr>
          <p:cNvSpPr/>
          <p:nvPr/>
        </p:nvSpPr>
        <p:spPr>
          <a:xfrm>
            <a:off x="8528372" y="-568127"/>
            <a:ext cx="11556886" cy="9866691"/>
          </a:xfrm>
          <a:custGeom>
            <a:avLst/>
            <a:gdLst/>
            <a:ahLst/>
            <a:cxnLst/>
            <a:rect l="l" t="t" r="r" b="b"/>
            <a:pathLst>
              <a:path w="11556886" h="9866691">
                <a:moveTo>
                  <a:pt x="0" y="0"/>
                </a:moveTo>
                <a:lnTo>
                  <a:pt x="11556886" y="0"/>
                </a:lnTo>
                <a:lnTo>
                  <a:pt x="11556886" y="9866691"/>
                </a:lnTo>
                <a:lnTo>
                  <a:pt x="0" y="9866691"/>
                </a:lnTo>
                <a:lnTo>
                  <a:pt x="0" y="0"/>
                </a:lnTo>
                <a:close/>
              </a:path>
            </a:pathLst>
          </a:custGeom>
          <a:blipFill>
            <a:blip r:embed="rId2">
              <a:alphaModFix amt="50000"/>
            </a:blip>
            <a:stretch>
              <a:fillRect/>
            </a:stretch>
          </a:blipFill>
        </p:spPr>
        <p:txBody>
          <a:bodyPr/>
          <a:lstStyle/>
          <a:p>
            <a:endParaRPr lang="en-US"/>
          </a:p>
        </p:txBody>
      </p:sp>
      <p:sp>
        <p:nvSpPr>
          <p:cNvPr id="9" name="TextBox 9">
            <a:extLst>
              <a:ext uri="{FF2B5EF4-FFF2-40B4-BE49-F238E27FC236}">
                <a16:creationId xmlns:a16="http://schemas.microsoft.com/office/drawing/2014/main" id="{411BDB98-118C-90F8-21C0-3CBF481B98FF}"/>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C62A64CA-C8CF-2EAA-82AF-4B8FF4D35E26}"/>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AD208629-D15B-0FED-FE97-74DECECEFBA7}"/>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2B12E76B-BFED-406D-42B2-628A321527AF}"/>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F0FC2EF0-019F-1C91-35C8-09AF5F684938}"/>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05</a:t>
            </a:r>
          </a:p>
        </p:txBody>
      </p:sp>
      <p:sp>
        <p:nvSpPr>
          <p:cNvPr id="18" name="TextBox 18">
            <a:extLst>
              <a:ext uri="{FF2B5EF4-FFF2-40B4-BE49-F238E27FC236}">
                <a16:creationId xmlns:a16="http://schemas.microsoft.com/office/drawing/2014/main" id="{04821121-FC39-CE17-B4A5-731C5207F5B7}"/>
              </a:ext>
            </a:extLst>
          </p:cNvPr>
          <p:cNvSpPr txBox="1"/>
          <p:nvPr/>
        </p:nvSpPr>
        <p:spPr>
          <a:xfrm>
            <a:off x="1303302" y="4748223"/>
            <a:ext cx="7790934" cy="2273828"/>
          </a:xfrm>
          <a:prstGeom prst="rect">
            <a:avLst/>
          </a:prstGeom>
        </p:spPr>
        <p:txBody>
          <a:bodyPr wrap="square" lIns="0" tIns="0" rIns="0" bIns="0" rtlCol="0" anchor="t">
            <a:spAutoFit/>
          </a:bodyPr>
          <a:lstStyle/>
          <a:p>
            <a:pPr algn="l"/>
            <a:r>
              <a:rPr lang="en-US" sz="2111" b="1" dirty="0">
                <a:solidFill>
                  <a:srgbClr val="FFFFFF"/>
                </a:solidFill>
                <a:latin typeface="Montserrat"/>
              </a:rPr>
              <a:t>3.Advanced Techniques and Integration</a:t>
            </a:r>
          </a:p>
          <a:p>
            <a:pPr marL="742950" lvl="1" indent="-285750" algn="l">
              <a:buFont typeface="+mj-lt"/>
              <a:buAutoNum type="arabicPeriod"/>
            </a:pPr>
            <a:r>
              <a:rPr lang="en-US" sz="2111" dirty="0">
                <a:solidFill>
                  <a:srgbClr val="FFFFFF"/>
                </a:solidFill>
                <a:latin typeface="Montserrat"/>
              </a:rPr>
              <a:t>Integrated cutting-edge techniques such as guidance scale and increased inference steps to enhance the realism and detail of the generated images.</a:t>
            </a:r>
          </a:p>
          <a:p>
            <a:pPr marL="742950" lvl="1" indent="-285750" algn="l">
              <a:buFont typeface="+mj-lt"/>
              <a:buAutoNum type="arabicPeriod"/>
            </a:pPr>
            <a:r>
              <a:rPr lang="en-US" sz="2111" dirty="0">
                <a:solidFill>
                  <a:srgbClr val="FFFFFF"/>
                </a:solidFill>
                <a:latin typeface="Montserrat"/>
              </a:rPr>
              <a:t>Utilized tools like transformers and diffusers libraries to streamline the development process.</a:t>
            </a:r>
          </a:p>
        </p:txBody>
      </p:sp>
      <p:grpSp>
        <p:nvGrpSpPr>
          <p:cNvPr id="19" name="Group 19">
            <a:extLst>
              <a:ext uri="{FF2B5EF4-FFF2-40B4-BE49-F238E27FC236}">
                <a16:creationId xmlns:a16="http://schemas.microsoft.com/office/drawing/2014/main" id="{0D2265F7-4C74-99A3-D4C9-07B9B02C25EA}"/>
              </a:ext>
            </a:extLst>
          </p:cNvPr>
          <p:cNvGrpSpPr/>
          <p:nvPr/>
        </p:nvGrpSpPr>
        <p:grpSpPr>
          <a:xfrm>
            <a:off x="9541404" y="5550326"/>
            <a:ext cx="10096686" cy="2138825"/>
            <a:chOff x="0" y="0"/>
            <a:chExt cx="2659210" cy="563312"/>
          </a:xfrm>
        </p:grpSpPr>
        <p:sp>
          <p:nvSpPr>
            <p:cNvPr id="20" name="Freeform 20">
              <a:extLst>
                <a:ext uri="{FF2B5EF4-FFF2-40B4-BE49-F238E27FC236}">
                  <a16:creationId xmlns:a16="http://schemas.microsoft.com/office/drawing/2014/main" id="{14C9EEA3-7B75-D757-FF37-E2C46FF9F798}"/>
                </a:ext>
              </a:extLst>
            </p:cNvPr>
            <p:cNvSpPr/>
            <p:nvPr/>
          </p:nvSpPr>
          <p:spPr>
            <a:xfrm>
              <a:off x="0" y="0"/>
              <a:ext cx="2659210" cy="563312"/>
            </a:xfrm>
            <a:custGeom>
              <a:avLst/>
              <a:gdLst/>
              <a:ahLst/>
              <a:cxnLst/>
              <a:rect l="l" t="t" r="r" b="b"/>
              <a:pathLst>
                <a:path w="2659210" h="563312">
                  <a:moveTo>
                    <a:pt x="37572" y="0"/>
                  </a:moveTo>
                  <a:lnTo>
                    <a:pt x="2621637" y="0"/>
                  </a:lnTo>
                  <a:cubicBezTo>
                    <a:pt x="2631602" y="0"/>
                    <a:pt x="2641159" y="3958"/>
                    <a:pt x="2648205" y="11005"/>
                  </a:cubicBezTo>
                  <a:cubicBezTo>
                    <a:pt x="2655251" y="18051"/>
                    <a:pt x="2659210" y="27607"/>
                    <a:pt x="2659210" y="37572"/>
                  </a:cubicBezTo>
                  <a:lnTo>
                    <a:pt x="2659210" y="525740"/>
                  </a:lnTo>
                  <a:cubicBezTo>
                    <a:pt x="2659210" y="535705"/>
                    <a:pt x="2655251" y="545261"/>
                    <a:pt x="2648205" y="552307"/>
                  </a:cubicBezTo>
                  <a:cubicBezTo>
                    <a:pt x="2641159" y="559354"/>
                    <a:pt x="2631602" y="563312"/>
                    <a:pt x="2621637" y="563312"/>
                  </a:cubicBezTo>
                  <a:lnTo>
                    <a:pt x="37572" y="563312"/>
                  </a:lnTo>
                  <a:cubicBezTo>
                    <a:pt x="27607" y="563312"/>
                    <a:pt x="18051" y="559354"/>
                    <a:pt x="11005" y="552307"/>
                  </a:cubicBezTo>
                  <a:cubicBezTo>
                    <a:pt x="3958" y="545261"/>
                    <a:pt x="0" y="535705"/>
                    <a:pt x="0" y="525740"/>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a:extLst>
                <a:ext uri="{FF2B5EF4-FFF2-40B4-BE49-F238E27FC236}">
                  <a16:creationId xmlns:a16="http://schemas.microsoft.com/office/drawing/2014/main" id="{BD375440-6A75-6377-ACC5-4DFD533AF3D9}"/>
                </a:ext>
              </a:extLst>
            </p:cNvPr>
            <p:cNvSpPr txBox="1"/>
            <p:nvPr/>
          </p:nvSpPr>
          <p:spPr>
            <a:xfrm>
              <a:off x="0" y="-47625"/>
              <a:ext cx="2659210" cy="610937"/>
            </a:xfrm>
            <a:prstGeom prst="rect">
              <a:avLst/>
            </a:prstGeom>
          </p:spPr>
          <p:txBody>
            <a:bodyPr lIns="50800" tIns="50800" rIns="50800" bIns="50800" rtlCol="0" anchor="ctr"/>
            <a:lstStyle/>
            <a:p>
              <a:pPr algn="ctr">
                <a:lnSpc>
                  <a:spcPts val="3431"/>
                </a:lnSpc>
              </a:pPr>
              <a:endParaRPr/>
            </a:p>
          </p:txBody>
        </p:sp>
      </p:grpSp>
      <p:sp>
        <p:nvSpPr>
          <p:cNvPr id="22" name="Freeform 22">
            <a:extLst>
              <a:ext uri="{FF2B5EF4-FFF2-40B4-BE49-F238E27FC236}">
                <a16:creationId xmlns:a16="http://schemas.microsoft.com/office/drawing/2014/main" id="{22616F1D-0912-A994-B52B-C911174D847E}"/>
              </a:ext>
            </a:extLst>
          </p:cNvPr>
          <p:cNvSpPr/>
          <p:nvPr/>
        </p:nvSpPr>
        <p:spPr>
          <a:xfrm flipH="1">
            <a:off x="12566694" y="2267127"/>
            <a:ext cx="2605576" cy="5400157"/>
          </a:xfrm>
          <a:custGeom>
            <a:avLst/>
            <a:gdLst/>
            <a:ahLst/>
            <a:cxnLst/>
            <a:rect l="l" t="t" r="r" b="b"/>
            <a:pathLst>
              <a:path w="2605576" h="5400157">
                <a:moveTo>
                  <a:pt x="2605576" y="0"/>
                </a:moveTo>
                <a:lnTo>
                  <a:pt x="0" y="0"/>
                </a:lnTo>
                <a:lnTo>
                  <a:pt x="0" y="5400157"/>
                </a:lnTo>
                <a:lnTo>
                  <a:pt x="2605576" y="5400157"/>
                </a:lnTo>
                <a:lnTo>
                  <a:pt x="2605576" y="0"/>
                </a:lnTo>
                <a:close/>
              </a:path>
            </a:pathLst>
          </a:custGeom>
          <a:blipFill>
            <a:blip r:embed="rId3"/>
            <a:stretch>
              <a:fillRect/>
            </a:stretch>
          </a:blipFill>
        </p:spPr>
        <p:txBody>
          <a:bodyPr/>
          <a:lstStyle/>
          <a:p>
            <a:endParaRPr lang="en-US"/>
          </a:p>
        </p:txBody>
      </p:sp>
      <p:sp>
        <p:nvSpPr>
          <p:cNvPr id="23" name="TextBox 21">
            <a:extLst>
              <a:ext uri="{FF2B5EF4-FFF2-40B4-BE49-F238E27FC236}">
                <a16:creationId xmlns:a16="http://schemas.microsoft.com/office/drawing/2014/main" id="{38BC27AB-A9DE-0D03-8CF0-1D10B1474B5C}"/>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4" name="TextBox 22">
            <a:extLst>
              <a:ext uri="{FF2B5EF4-FFF2-40B4-BE49-F238E27FC236}">
                <a16:creationId xmlns:a16="http://schemas.microsoft.com/office/drawing/2014/main" id="{681C1F83-241F-287A-0663-F380BAEE193A}"/>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5" name="TextBox 23">
            <a:extLst>
              <a:ext uri="{FF2B5EF4-FFF2-40B4-BE49-F238E27FC236}">
                <a16:creationId xmlns:a16="http://schemas.microsoft.com/office/drawing/2014/main" id="{14782567-EFEC-3175-5E46-AF3A4DD8E302}"/>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6" name="TextBox 24">
            <a:extLst>
              <a:ext uri="{FF2B5EF4-FFF2-40B4-BE49-F238E27FC236}">
                <a16:creationId xmlns:a16="http://schemas.microsoft.com/office/drawing/2014/main" id="{14AA0EA5-3ED6-ABC4-7793-39464BA2577C}"/>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1983208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C61D02B4-B33F-4159-FD5E-72D6FA586C3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C0E2BD8-3A45-7603-8389-58E3CEE1F9BC}"/>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0D2656C7-712A-E5A3-8D19-8B291E9302A2}"/>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A610DD4D-2CB1-99B7-9980-62B139245B2D}"/>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AutoShape 5">
            <a:extLst>
              <a:ext uri="{FF2B5EF4-FFF2-40B4-BE49-F238E27FC236}">
                <a16:creationId xmlns:a16="http://schemas.microsoft.com/office/drawing/2014/main" id="{5AF7FAE8-C169-6124-61A3-25C25A5001CF}"/>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6" name="TextBox 6">
            <a:extLst>
              <a:ext uri="{FF2B5EF4-FFF2-40B4-BE49-F238E27FC236}">
                <a16:creationId xmlns:a16="http://schemas.microsoft.com/office/drawing/2014/main" id="{2E7D1BED-8106-71D1-DC17-66F3D8FCB584}"/>
              </a:ext>
            </a:extLst>
          </p:cNvPr>
          <p:cNvSpPr txBox="1"/>
          <p:nvPr/>
        </p:nvSpPr>
        <p:spPr>
          <a:xfrm>
            <a:off x="1265202" y="3263867"/>
            <a:ext cx="8671972" cy="1131931"/>
          </a:xfrm>
          <a:prstGeom prst="rect">
            <a:avLst/>
          </a:prstGeom>
        </p:spPr>
        <p:txBody>
          <a:bodyPr lIns="0" tIns="0" rIns="0" bIns="0" rtlCol="0" anchor="t">
            <a:spAutoFit/>
          </a:bodyPr>
          <a:lstStyle/>
          <a:p>
            <a:pPr algn="l">
              <a:lnSpc>
                <a:spcPts val="8575"/>
              </a:lnSpc>
            </a:pPr>
            <a:r>
              <a:rPr lang="en-US" sz="8575">
                <a:solidFill>
                  <a:srgbClr val="1FFFD0"/>
                </a:solidFill>
                <a:latin typeface="Architype Van Der Leck"/>
                <a:ea typeface="Architype Van Der Leck"/>
                <a:cs typeface="Architype Van Der Leck"/>
                <a:sym typeface="Architype Van Der Leck"/>
              </a:rPr>
              <a:t>PROCESS</a:t>
            </a:r>
          </a:p>
        </p:txBody>
      </p:sp>
      <p:sp>
        <p:nvSpPr>
          <p:cNvPr id="7" name="TextBox 7">
            <a:extLst>
              <a:ext uri="{FF2B5EF4-FFF2-40B4-BE49-F238E27FC236}">
                <a16:creationId xmlns:a16="http://schemas.microsoft.com/office/drawing/2014/main" id="{C1697CD9-C2FC-7F06-8B77-4E0926558941}"/>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8" name="Freeform 8">
            <a:extLst>
              <a:ext uri="{FF2B5EF4-FFF2-40B4-BE49-F238E27FC236}">
                <a16:creationId xmlns:a16="http://schemas.microsoft.com/office/drawing/2014/main" id="{61BA762A-E717-3EFA-F48C-B494F9D219DA}"/>
              </a:ext>
            </a:extLst>
          </p:cNvPr>
          <p:cNvSpPr/>
          <p:nvPr/>
        </p:nvSpPr>
        <p:spPr>
          <a:xfrm>
            <a:off x="8528372" y="-568127"/>
            <a:ext cx="11556886" cy="9866691"/>
          </a:xfrm>
          <a:custGeom>
            <a:avLst/>
            <a:gdLst/>
            <a:ahLst/>
            <a:cxnLst/>
            <a:rect l="l" t="t" r="r" b="b"/>
            <a:pathLst>
              <a:path w="11556886" h="9866691">
                <a:moveTo>
                  <a:pt x="0" y="0"/>
                </a:moveTo>
                <a:lnTo>
                  <a:pt x="11556886" y="0"/>
                </a:lnTo>
                <a:lnTo>
                  <a:pt x="11556886" y="9866691"/>
                </a:lnTo>
                <a:lnTo>
                  <a:pt x="0" y="9866691"/>
                </a:lnTo>
                <a:lnTo>
                  <a:pt x="0" y="0"/>
                </a:lnTo>
                <a:close/>
              </a:path>
            </a:pathLst>
          </a:custGeom>
          <a:blipFill>
            <a:blip r:embed="rId2">
              <a:alphaModFix amt="50000"/>
            </a:blip>
            <a:stretch>
              <a:fillRect/>
            </a:stretch>
          </a:blipFill>
        </p:spPr>
        <p:txBody>
          <a:bodyPr/>
          <a:lstStyle/>
          <a:p>
            <a:endParaRPr lang="en-US"/>
          </a:p>
        </p:txBody>
      </p:sp>
      <p:sp>
        <p:nvSpPr>
          <p:cNvPr id="9" name="TextBox 9">
            <a:extLst>
              <a:ext uri="{FF2B5EF4-FFF2-40B4-BE49-F238E27FC236}">
                <a16:creationId xmlns:a16="http://schemas.microsoft.com/office/drawing/2014/main" id="{803A1973-0D5D-F1AC-5A87-045CFE757B4E}"/>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434B4D5C-2323-A916-DF76-8CF87CA52AAC}"/>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91551FA5-ADEE-B5A0-EEBA-935D21B5C796}"/>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F17D389D-DD82-E670-0A31-84A0702DE8A8}"/>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6B008F44-ED7D-76A2-1061-D33F2397FF95}"/>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05</a:t>
            </a:r>
          </a:p>
        </p:txBody>
      </p:sp>
      <p:sp>
        <p:nvSpPr>
          <p:cNvPr id="18" name="TextBox 18">
            <a:extLst>
              <a:ext uri="{FF2B5EF4-FFF2-40B4-BE49-F238E27FC236}">
                <a16:creationId xmlns:a16="http://schemas.microsoft.com/office/drawing/2014/main" id="{8BCE3D75-40EB-C21D-8284-D9A6D9F2C227}"/>
              </a:ext>
            </a:extLst>
          </p:cNvPr>
          <p:cNvSpPr txBox="1"/>
          <p:nvPr/>
        </p:nvSpPr>
        <p:spPr>
          <a:xfrm>
            <a:off x="1303302" y="4748223"/>
            <a:ext cx="7790934" cy="1948995"/>
          </a:xfrm>
          <a:prstGeom prst="rect">
            <a:avLst/>
          </a:prstGeom>
        </p:spPr>
        <p:txBody>
          <a:bodyPr wrap="square" lIns="0" tIns="0" rIns="0" bIns="0" rtlCol="0" anchor="t">
            <a:spAutoFit/>
          </a:bodyPr>
          <a:lstStyle/>
          <a:p>
            <a:pPr algn="l"/>
            <a:r>
              <a:rPr lang="en-US" sz="2111" b="1" dirty="0">
                <a:solidFill>
                  <a:srgbClr val="FFFFFF"/>
                </a:solidFill>
                <a:latin typeface="Montserrat"/>
              </a:rPr>
              <a:t>4.Deployment and </a:t>
            </a:r>
            <a:r>
              <a:rPr lang="en-US" sz="2111" b="1" dirty="0" err="1">
                <a:solidFill>
                  <a:srgbClr val="FFFFFF"/>
                </a:solidFill>
                <a:latin typeface="Montserrat"/>
              </a:rPr>
              <a:t>MLOps</a:t>
            </a:r>
            <a:endParaRPr lang="en-US" sz="2111" b="1" dirty="0">
              <a:solidFill>
                <a:srgbClr val="FFFFFF"/>
              </a:solidFill>
              <a:latin typeface="Montserrat"/>
            </a:endParaRPr>
          </a:p>
          <a:p>
            <a:pPr marL="742950" lvl="1" indent="-285750" algn="l">
              <a:buFont typeface="+mj-lt"/>
              <a:buAutoNum type="arabicPeriod"/>
            </a:pPr>
            <a:r>
              <a:rPr lang="en-US" sz="2111" dirty="0">
                <a:solidFill>
                  <a:srgbClr val="FFFFFF"/>
                </a:solidFill>
                <a:latin typeface="Montserrat"/>
              </a:rPr>
              <a:t>Implemented </a:t>
            </a:r>
            <a:r>
              <a:rPr lang="en-US" sz="2111" dirty="0" err="1">
                <a:solidFill>
                  <a:srgbClr val="FFFFFF"/>
                </a:solidFill>
                <a:latin typeface="Montserrat"/>
              </a:rPr>
              <a:t>MLflow</a:t>
            </a:r>
            <a:r>
              <a:rPr lang="en-US" sz="2111" dirty="0">
                <a:solidFill>
                  <a:srgbClr val="FFFFFF"/>
                </a:solidFill>
                <a:latin typeface="Montserrat"/>
              </a:rPr>
              <a:t> for tracking experiments, models, and metrics to ensure reproducibility and continuous improvement.</a:t>
            </a:r>
          </a:p>
          <a:p>
            <a:pPr marL="742950" lvl="1" indent="-285750" algn="l">
              <a:buFont typeface="+mj-lt"/>
              <a:buAutoNum type="arabicPeriod"/>
            </a:pPr>
            <a:r>
              <a:rPr lang="en-US" sz="2111" dirty="0">
                <a:solidFill>
                  <a:srgbClr val="FFFFFF"/>
                </a:solidFill>
                <a:latin typeface="Montserrat"/>
              </a:rPr>
              <a:t>Deployed the final model, making it accessible for various applications across industries.</a:t>
            </a:r>
          </a:p>
        </p:txBody>
      </p:sp>
      <p:grpSp>
        <p:nvGrpSpPr>
          <p:cNvPr id="19" name="Group 19">
            <a:extLst>
              <a:ext uri="{FF2B5EF4-FFF2-40B4-BE49-F238E27FC236}">
                <a16:creationId xmlns:a16="http://schemas.microsoft.com/office/drawing/2014/main" id="{9AA0A6F0-8708-ACE2-2EEC-080A2A309DD2}"/>
              </a:ext>
            </a:extLst>
          </p:cNvPr>
          <p:cNvGrpSpPr/>
          <p:nvPr/>
        </p:nvGrpSpPr>
        <p:grpSpPr>
          <a:xfrm>
            <a:off x="9541404" y="5550326"/>
            <a:ext cx="10096686" cy="2138825"/>
            <a:chOff x="0" y="0"/>
            <a:chExt cx="2659210" cy="563312"/>
          </a:xfrm>
        </p:grpSpPr>
        <p:sp>
          <p:nvSpPr>
            <p:cNvPr id="20" name="Freeform 20">
              <a:extLst>
                <a:ext uri="{FF2B5EF4-FFF2-40B4-BE49-F238E27FC236}">
                  <a16:creationId xmlns:a16="http://schemas.microsoft.com/office/drawing/2014/main" id="{6CA0DC08-2B37-0D1B-C894-7BA9A8387E85}"/>
                </a:ext>
              </a:extLst>
            </p:cNvPr>
            <p:cNvSpPr/>
            <p:nvPr/>
          </p:nvSpPr>
          <p:spPr>
            <a:xfrm>
              <a:off x="0" y="0"/>
              <a:ext cx="2659210" cy="563312"/>
            </a:xfrm>
            <a:custGeom>
              <a:avLst/>
              <a:gdLst/>
              <a:ahLst/>
              <a:cxnLst/>
              <a:rect l="l" t="t" r="r" b="b"/>
              <a:pathLst>
                <a:path w="2659210" h="563312">
                  <a:moveTo>
                    <a:pt x="37572" y="0"/>
                  </a:moveTo>
                  <a:lnTo>
                    <a:pt x="2621637" y="0"/>
                  </a:lnTo>
                  <a:cubicBezTo>
                    <a:pt x="2631602" y="0"/>
                    <a:pt x="2641159" y="3958"/>
                    <a:pt x="2648205" y="11005"/>
                  </a:cubicBezTo>
                  <a:cubicBezTo>
                    <a:pt x="2655251" y="18051"/>
                    <a:pt x="2659210" y="27607"/>
                    <a:pt x="2659210" y="37572"/>
                  </a:cubicBezTo>
                  <a:lnTo>
                    <a:pt x="2659210" y="525740"/>
                  </a:lnTo>
                  <a:cubicBezTo>
                    <a:pt x="2659210" y="535705"/>
                    <a:pt x="2655251" y="545261"/>
                    <a:pt x="2648205" y="552307"/>
                  </a:cubicBezTo>
                  <a:cubicBezTo>
                    <a:pt x="2641159" y="559354"/>
                    <a:pt x="2631602" y="563312"/>
                    <a:pt x="2621637" y="563312"/>
                  </a:cubicBezTo>
                  <a:lnTo>
                    <a:pt x="37572" y="563312"/>
                  </a:lnTo>
                  <a:cubicBezTo>
                    <a:pt x="27607" y="563312"/>
                    <a:pt x="18051" y="559354"/>
                    <a:pt x="11005" y="552307"/>
                  </a:cubicBezTo>
                  <a:cubicBezTo>
                    <a:pt x="3958" y="545261"/>
                    <a:pt x="0" y="535705"/>
                    <a:pt x="0" y="525740"/>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a:extLst>
                <a:ext uri="{FF2B5EF4-FFF2-40B4-BE49-F238E27FC236}">
                  <a16:creationId xmlns:a16="http://schemas.microsoft.com/office/drawing/2014/main" id="{C1D7C558-9064-EB4C-D30E-1C13416B9C7E}"/>
                </a:ext>
              </a:extLst>
            </p:cNvPr>
            <p:cNvSpPr txBox="1"/>
            <p:nvPr/>
          </p:nvSpPr>
          <p:spPr>
            <a:xfrm>
              <a:off x="0" y="-47625"/>
              <a:ext cx="2659210" cy="610937"/>
            </a:xfrm>
            <a:prstGeom prst="rect">
              <a:avLst/>
            </a:prstGeom>
          </p:spPr>
          <p:txBody>
            <a:bodyPr lIns="50800" tIns="50800" rIns="50800" bIns="50800" rtlCol="0" anchor="ctr"/>
            <a:lstStyle/>
            <a:p>
              <a:pPr algn="ctr">
                <a:lnSpc>
                  <a:spcPts val="3431"/>
                </a:lnSpc>
              </a:pPr>
              <a:endParaRPr/>
            </a:p>
          </p:txBody>
        </p:sp>
      </p:grpSp>
      <p:sp>
        <p:nvSpPr>
          <p:cNvPr id="22" name="Freeform 22">
            <a:extLst>
              <a:ext uri="{FF2B5EF4-FFF2-40B4-BE49-F238E27FC236}">
                <a16:creationId xmlns:a16="http://schemas.microsoft.com/office/drawing/2014/main" id="{DF1F6D28-2449-7D09-3DA2-7C27F0F5FD3A}"/>
              </a:ext>
            </a:extLst>
          </p:cNvPr>
          <p:cNvSpPr/>
          <p:nvPr/>
        </p:nvSpPr>
        <p:spPr>
          <a:xfrm flipH="1">
            <a:off x="12566694" y="2267127"/>
            <a:ext cx="2605576" cy="5400157"/>
          </a:xfrm>
          <a:custGeom>
            <a:avLst/>
            <a:gdLst/>
            <a:ahLst/>
            <a:cxnLst/>
            <a:rect l="l" t="t" r="r" b="b"/>
            <a:pathLst>
              <a:path w="2605576" h="5400157">
                <a:moveTo>
                  <a:pt x="2605576" y="0"/>
                </a:moveTo>
                <a:lnTo>
                  <a:pt x="0" y="0"/>
                </a:lnTo>
                <a:lnTo>
                  <a:pt x="0" y="5400157"/>
                </a:lnTo>
                <a:lnTo>
                  <a:pt x="2605576" y="5400157"/>
                </a:lnTo>
                <a:lnTo>
                  <a:pt x="2605576" y="0"/>
                </a:lnTo>
                <a:close/>
              </a:path>
            </a:pathLst>
          </a:custGeom>
          <a:blipFill>
            <a:blip r:embed="rId3"/>
            <a:stretch>
              <a:fillRect/>
            </a:stretch>
          </a:blipFill>
        </p:spPr>
        <p:txBody>
          <a:bodyPr/>
          <a:lstStyle/>
          <a:p>
            <a:endParaRPr lang="en-US"/>
          </a:p>
        </p:txBody>
      </p:sp>
      <p:sp>
        <p:nvSpPr>
          <p:cNvPr id="23" name="TextBox 21">
            <a:extLst>
              <a:ext uri="{FF2B5EF4-FFF2-40B4-BE49-F238E27FC236}">
                <a16:creationId xmlns:a16="http://schemas.microsoft.com/office/drawing/2014/main" id="{D9024811-03D1-50C5-4E52-A8820CCEC655}"/>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4" name="TextBox 22">
            <a:extLst>
              <a:ext uri="{FF2B5EF4-FFF2-40B4-BE49-F238E27FC236}">
                <a16:creationId xmlns:a16="http://schemas.microsoft.com/office/drawing/2014/main" id="{6A1C8EA3-658A-413D-1CA9-A288863AF159}"/>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5" name="TextBox 23">
            <a:extLst>
              <a:ext uri="{FF2B5EF4-FFF2-40B4-BE49-F238E27FC236}">
                <a16:creationId xmlns:a16="http://schemas.microsoft.com/office/drawing/2014/main" id="{F9A64CE6-B561-FFD8-3849-27BC8349EE20}"/>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6" name="TextBox 24">
            <a:extLst>
              <a:ext uri="{FF2B5EF4-FFF2-40B4-BE49-F238E27FC236}">
                <a16:creationId xmlns:a16="http://schemas.microsoft.com/office/drawing/2014/main" id="{8A474723-A958-3192-7485-BE859AC4E242}"/>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3534278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a:extLst>
            <a:ext uri="{FF2B5EF4-FFF2-40B4-BE49-F238E27FC236}">
              <a16:creationId xmlns:a16="http://schemas.microsoft.com/office/drawing/2014/main" id="{D46329D1-B22D-7D33-988D-9416F65AC2B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4E7B6F8-83FA-7344-2FFD-D5E682492C5B}"/>
              </a:ext>
            </a:extLst>
          </p:cNvPr>
          <p:cNvGrpSpPr/>
          <p:nvPr/>
        </p:nvGrpSpPr>
        <p:grpSpPr>
          <a:xfrm>
            <a:off x="1028700" y="807319"/>
            <a:ext cx="2190382" cy="741666"/>
            <a:chOff x="0" y="0"/>
            <a:chExt cx="737795" cy="249818"/>
          </a:xfrm>
        </p:grpSpPr>
        <p:sp>
          <p:nvSpPr>
            <p:cNvPr id="3" name="Freeform 3">
              <a:extLst>
                <a:ext uri="{FF2B5EF4-FFF2-40B4-BE49-F238E27FC236}">
                  <a16:creationId xmlns:a16="http://schemas.microsoft.com/office/drawing/2014/main" id="{17E5EA53-0A7A-AEFC-7E06-EDACB5A9F925}"/>
                </a:ext>
              </a:extLst>
            </p:cNvPr>
            <p:cNvSpPr/>
            <p:nvPr/>
          </p:nvSpPr>
          <p:spPr>
            <a:xfrm>
              <a:off x="0" y="0"/>
              <a:ext cx="737795" cy="249818"/>
            </a:xfrm>
            <a:custGeom>
              <a:avLst/>
              <a:gdLst/>
              <a:ahLst/>
              <a:cxnLst/>
              <a:rect l="l" t="t" r="r" b="b"/>
              <a:pathLst>
                <a:path w="737795" h="249818">
                  <a:moveTo>
                    <a:pt x="124909" y="0"/>
                  </a:moveTo>
                  <a:lnTo>
                    <a:pt x="612886" y="0"/>
                  </a:lnTo>
                  <a:cubicBezTo>
                    <a:pt x="646014" y="0"/>
                    <a:pt x="677785" y="13160"/>
                    <a:pt x="701210" y="36585"/>
                  </a:cubicBezTo>
                  <a:cubicBezTo>
                    <a:pt x="724635" y="60010"/>
                    <a:pt x="737795" y="91781"/>
                    <a:pt x="737795" y="124909"/>
                  </a:cubicBezTo>
                  <a:lnTo>
                    <a:pt x="737795" y="124909"/>
                  </a:lnTo>
                  <a:cubicBezTo>
                    <a:pt x="737795" y="193894"/>
                    <a:pt x="681871" y="249818"/>
                    <a:pt x="612886"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4" name="TextBox 4">
              <a:extLst>
                <a:ext uri="{FF2B5EF4-FFF2-40B4-BE49-F238E27FC236}">
                  <a16:creationId xmlns:a16="http://schemas.microsoft.com/office/drawing/2014/main" id="{AD9407F5-1A05-EC28-3C8D-172F85C342C7}"/>
                </a:ext>
              </a:extLst>
            </p:cNvPr>
            <p:cNvSpPr txBox="1"/>
            <p:nvPr/>
          </p:nvSpPr>
          <p:spPr>
            <a:xfrm>
              <a:off x="0" y="-38100"/>
              <a:ext cx="737795" cy="287918"/>
            </a:xfrm>
            <a:prstGeom prst="rect">
              <a:avLst/>
            </a:prstGeom>
          </p:spPr>
          <p:txBody>
            <a:bodyPr lIns="50800" tIns="50800" rIns="50800" bIns="50800" rtlCol="0" anchor="ctr"/>
            <a:lstStyle/>
            <a:p>
              <a:pPr algn="ctr">
                <a:lnSpc>
                  <a:spcPts val="2659"/>
                </a:lnSpc>
                <a:spcBef>
                  <a:spcPct val="0"/>
                </a:spcBef>
              </a:pPr>
              <a:endParaRPr/>
            </a:p>
          </p:txBody>
        </p:sp>
      </p:grpSp>
      <p:sp>
        <p:nvSpPr>
          <p:cNvPr id="5" name="AutoShape 5">
            <a:extLst>
              <a:ext uri="{FF2B5EF4-FFF2-40B4-BE49-F238E27FC236}">
                <a16:creationId xmlns:a16="http://schemas.microsoft.com/office/drawing/2014/main" id="{A6A1F20C-55A2-04B6-9AE8-6B8BA9AEEB2B}"/>
              </a:ext>
            </a:extLst>
          </p:cNvPr>
          <p:cNvSpPr/>
          <p:nvPr/>
        </p:nvSpPr>
        <p:spPr>
          <a:xfrm>
            <a:off x="1028700" y="8478779"/>
            <a:ext cx="16230600" cy="19050"/>
          </a:xfrm>
          <a:prstGeom prst="line">
            <a:avLst/>
          </a:prstGeom>
          <a:ln w="19050" cap="flat">
            <a:gradFill>
              <a:gsLst>
                <a:gs pos="0">
                  <a:srgbClr val="FFFFFF">
                    <a:alpha val="100000"/>
                  </a:srgbClr>
                </a:gs>
                <a:gs pos="100000">
                  <a:srgbClr val="FFFFFF">
                    <a:alpha val="100000"/>
                  </a:srgbClr>
                </a:gs>
              </a:gsLst>
              <a:lin ang="0"/>
            </a:gradFill>
            <a:prstDash val="solid"/>
            <a:headEnd type="none" w="sm" len="sm"/>
            <a:tailEnd type="none" w="sm" len="sm"/>
          </a:ln>
        </p:spPr>
        <p:txBody>
          <a:bodyPr/>
          <a:lstStyle/>
          <a:p>
            <a:endParaRPr lang="en-US"/>
          </a:p>
        </p:txBody>
      </p:sp>
      <p:sp>
        <p:nvSpPr>
          <p:cNvPr id="6" name="TextBox 6">
            <a:extLst>
              <a:ext uri="{FF2B5EF4-FFF2-40B4-BE49-F238E27FC236}">
                <a16:creationId xmlns:a16="http://schemas.microsoft.com/office/drawing/2014/main" id="{9275D612-B07B-83B2-21D2-D526D7BC7B7D}"/>
              </a:ext>
            </a:extLst>
          </p:cNvPr>
          <p:cNvSpPr txBox="1"/>
          <p:nvPr/>
        </p:nvSpPr>
        <p:spPr>
          <a:xfrm>
            <a:off x="1265202" y="3263867"/>
            <a:ext cx="8671972" cy="1131931"/>
          </a:xfrm>
          <a:prstGeom prst="rect">
            <a:avLst/>
          </a:prstGeom>
        </p:spPr>
        <p:txBody>
          <a:bodyPr lIns="0" tIns="0" rIns="0" bIns="0" rtlCol="0" anchor="t">
            <a:spAutoFit/>
          </a:bodyPr>
          <a:lstStyle/>
          <a:p>
            <a:pPr algn="l">
              <a:lnSpc>
                <a:spcPts val="8575"/>
              </a:lnSpc>
            </a:pPr>
            <a:r>
              <a:rPr lang="en-US" sz="8575">
                <a:solidFill>
                  <a:srgbClr val="1FFFD0"/>
                </a:solidFill>
                <a:latin typeface="Architype Van Der Leck"/>
                <a:ea typeface="Architype Van Der Leck"/>
                <a:cs typeface="Architype Van Der Leck"/>
                <a:sym typeface="Architype Van Der Leck"/>
              </a:rPr>
              <a:t>PROCESS</a:t>
            </a:r>
          </a:p>
        </p:txBody>
      </p:sp>
      <p:sp>
        <p:nvSpPr>
          <p:cNvPr id="7" name="TextBox 7">
            <a:extLst>
              <a:ext uri="{FF2B5EF4-FFF2-40B4-BE49-F238E27FC236}">
                <a16:creationId xmlns:a16="http://schemas.microsoft.com/office/drawing/2014/main" id="{80CB2AAB-468A-A107-C745-D2A597BCE8F7}"/>
              </a:ext>
            </a:extLst>
          </p:cNvPr>
          <p:cNvSpPr txBox="1"/>
          <p:nvPr/>
        </p:nvSpPr>
        <p:spPr>
          <a:xfrm>
            <a:off x="1265202" y="924561"/>
            <a:ext cx="1717377" cy="450031"/>
          </a:xfrm>
          <a:prstGeom prst="rect">
            <a:avLst/>
          </a:prstGeom>
        </p:spPr>
        <p:txBody>
          <a:bodyPr lIns="0" tIns="0" rIns="0" bIns="0" rtlCol="0" anchor="t">
            <a:spAutoFit/>
          </a:bodyPr>
          <a:lstStyle/>
          <a:p>
            <a:pPr algn="ctr">
              <a:lnSpc>
                <a:spcPts val="3702"/>
              </a:lnSpc>
              <a:spcBef>
                <a:spcPct val="0"/>
              </a:spcBef>
            </a:pPr>
            <a:r>
              <a:rPr lang="en-US" sz="2644" b="1" dirty="0">
                <a:solidFill>
                  <a:srgbClr val="090E32"/>
                </a:solidFill>
                <a:latin typeface="Montserrat Bold"/>
                <a:ea typeface="Montserrat Bold"/>
                <a:cs typeface="Montserrat Bold"/>
                <a:sym typeface="Montserrat Bold"/>
              </a:rPr>
              <a:t>TX2IMG</a:t>
            </a:r>
          </a:p>
        </p:txBody>
      </p:sp>
      <p:sp>
        <p:nvSpPr>
          <p:cNvPr id="8" name="Freeform 8">
            <a:extLst>
              <a:ext uri="{FF2B5EF4-FFF2-40B4-BE49-F238E27FC236}">
                <a16:creationId xmlns:a16="http://schemas.microsoft.com/office/drawing/2014/main" id="{AE088914-6D62-AD91-2529-C779FCFA8ACA}"/>
              </a:ext>
            </a:extLst>
          </p:cNvPr>
          <p:cNvSpPr/>
          <p:nvPr/>
        </p:nvSpPr>
        <p:spPr>
          <a:xfrm>
            <a:off x="8528372" y="-568127"/>
            <a:ext cx="11556886" cy="9866691"/>
          </a:xfrm>
          <a:custGeom>
            <a:avLst/>
            <a:gdLst/>
            <a:ahLst/>
            <a:cxnLst/>
            <a:rect l="l" t="t" r="r" b="b"/>
            <a:pathLst>
              <a:path w="11556886" h="9866691">
                <a:moveTo>
                  <a:pt x="0" y="0"/>
                </a:moveTo>
                <a:lnTo>
                  <a:pt x="11556886" y="0"/>
                </a:lnTo>
                <a:lnTo>
                  <a:pt x="11556886" y="9866691"/>
                </a:lnTo>
                <a:lnTo>
                  <a:pt x="0" y="9866691"/>
                </a:lnTo>
                <a:lnTo>
                  <a:pt x="0" y="0"/>
                </a:lnTo>
                <a:close/>
              </a:path>
            </a:pathLst>
          </a:custGeom>
          <a:blipFill>
            <a:blip r:embed="rId2">
              <a:alphaModFix amt="50000"/>
            </a:blip>
            <a:stretch>
              <a:fillRect/>
            </a:stretch>
          </a:blipFill>
        </p:spPr>
        <p:txBody>
          <a:bodyPr/>
          <a:lstStyle/>
          <a:p>
            <a:endParaRPr lang="en-US"/>
          </a:p>
        </p:txBody>
      </p:sp>
      <p:sp>
        <p:nvSpPr>
          <p:cNvPr id="9" name="TextBox 9">
            <a:extLst>
              <a:ext uri="{FF2B5EF4-FFF2-40B4-BE49-F238E27FC236}">
                <a16:creationId xmlns:a16="http://schemas.microsoft.com/office/drawing/2014/main" id="{EFE86859-422E-0F0E-1AE8-595E5139915B}"/>
              </a:ext>
            </a:extLst>
          </p:cNvPr>
          <p:cNvSpPr txBox="1"/>
          <p:nvPr/>
        </p:nvSpPr>
        <p:spPr>
          <a:xfrm>
            <a:off x="9144000" y="1041141"/>
            <a:ext cx="1662550"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Home</a:t>
            </a:r>
          </a:p>
        </p:txBody>
      </p:sp>
      <p:sp>
        <p:nvSpPr>
          <p:cNvPr id="10" name="TextBox 10">
            <a:extLst>
              <a:ext uri="{FF2B5EF4-FFF2-40B4-BE49-F238E27FC236}">
                <a16:creationId xmlns:a16="http://schemas.microsoft.com/office/drawing/2014/main" id="{934F93FC-1F26-BEA2-15AB-C5CB332CEF41}"/>
              </a:ext>
            </a:extLst>
          </p:cNvPr>
          <p:cNvSpPr txBox="1"/>
          <p:nvPr/>
        </p:nvSpPr>
        <p:spPr>
          <a:xfrm>
            <a:off x="11408122" y="1043354"/>
            <a:ext cx="1907082"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About</a:t>
            </a:r>
          </a:p>
        </p:txBody>
      </p:sp>
      <p:sp>
        <p:nvSpPr>
          <p:cNvPr id="11" name="TextBox 11">
            <a:extLst>
              <a:ext uri="{FF2B5EF4-FFF2-40B4-BE49-F238E27FC236}">
                <a16:creationId xmlns:a16="http://schemas.microsoft.com/office/drawing/2014/main" id="{B84152FE-9DE2-3499-E254-CE6676A9E9C3}"/>
              </a:ext>
            </a:extLst>
          </p:cNvPr>
          <p:cNvSpPr txBox="1"/>
          <p:nvPr/>
        </p:nvSpPr>
        <p:spPr>
          <a:xfrm>
            <a:off x="13890575" y="1019175"/>
            <a:ext cx="1589190" cy="413986"/>
          </a:xfrm>
          <a:prstGeom prst="rect">
            <a:avLst/>
          </a:prstGeom>
        </p:spPr>
        <p:txBody>
          <a:bodyPr lIns="0" tIns="0" rIns="0" bIns="0" rtlCol="0" anchor="t">
            <a:spAutoFit/>
          </a:bodyPr>
          <a:lstStyle/>
          <a:p>
            <a:pPr marL="0" lvl="0" indent="0" algn="ctr">
              <a:lnSpc>
                <a:spcPts val="3431"/>
              </a:lnSpc>
              <a:spcBef>
                <a:spcPct val="0"/>
              </a:spcBef>
            </a:pPr>
            <a:r>
              <a:rPr lang="en-US" sz="2451" b="1">
                <a:solidFill>
                  <a:srgbClr val="FFFFFF"/>
                </a:solidFill>
                <a:latin typeface="Montserrat Bold"/>
                <a:ea typeface="Montserrat Bold"/>
                <a:cs typeface="Montserrat Bold"/>
                <a:sym typeface="Montserrat Bold"/>
              </a:rPr>
              <a:t>Content</a:t>
            </a:r>
          </a:p>
        </p:txBody>
      </p:sp>
      <p:sp>
        <p:nvSpPr>
          <p:cNvPr id="12" name="TextBox 12">
            <a:extLst>
              <a:ext uri="{FF2B5EF4-FFF2-40B4-BE49-F238E27FC236}">
                <a16:creationId xmlns:a16="http://schemas.microsoft.com/office/drawing/2014/main" id="{058CD5B1-91CB-E427-83E4-2627A11CB00A}"/>
              </a:ext>
            </a:extLst>
          </p:cNvPr>
          <p:cNvSpPr txBox="1"/>
          <p:nvPr/>
        </p:nvSpPr>
        <p:spPr>
          <a:xfrm>
            <a:off x="15034325" y="1041141"/>
            <a:ext cx="2224975" cy="413986"/>
          </a:xfrm>
          <a:prstGeom prst="rect">
            <a:avLst/>
          </a:prstGeom>
        </p:spPr>
        <p:txBody>
          <a:bodyPr lIns="0" tIns="0" rIns="0" bIns="0" rtlCol="0" anchor="t">
            <a:spAutoFit/>
          </a:bodyPr>
          <a:lstStyle/>
          <a:p>
            <a:pPr marL="0" lvl="0" indent="0" algn="r">
              <a:lnSpc>
                <a:spcPts val="3431"/>
              </a:lnSpc>
              <a:spcBef>
                <a:spcPct val="0"/>
              </a:spcBef>
            </a:pPr>
            <a:r>
              <a:rPr lang="en-US" sz="2451" b="1">
                <a:solidFill>
                  <a:srgbClr val="FFFFFF">
                    <a:alpha val="49804"/>
                  </a:srgbClr>
                </a:solidFill>
                <a:latin typeface="Montserrat Bold"/>
                <a:ea typeface="Montserrat Bold"/>
                <a:cs typeface="Montserrat Bold"/>
                <a:sym typeface="Montserrat Bold"/>
              </a:rPr>
              <a:t>Others</a:t>
            </a:r>
          </a:p>
        </p:txBody>
      </p:sp>
      <p:sp>
        <p:nvSpPr>
          <p:cNvPr id="13" name="TextBox 13">
            <a:extLst>
              <a:ext uri="{FF2B5EF4-FFF2-40B4-BE49-F238E27FC236}">
                <a16:creationId xmlns:a16="http://schemas.microsoft.com/office/drawing/2014/main" id="{4B3E2D5E-5F86-7609-6A38-19E75AA9F434}"/>
              </a:ext>
            </a:extLst>
          </p:cNvPr>
          <p:cNvSpPr txBox="1"/>
          <p:nvPr/>
        </p:nvSpPr>
        <p:spPr>
          <a:xfrm>
            <a:off x="14113404" y="8859779"/>
            <a:ext cx="3117321" cy="438786"/>
          </a:xfrm>
          <a:prstGeom prst="rect">
            <a:avLst/>
          </a:prstGeom>
        </p:spPr>
        <p:txBody>
          <a:bodyPr lIns="0" tIns="0" rIns="0" bIns="0" rtlCol="0" anchor="t">
            <a:spAutoFit/>
          </a:bodyPr>
          <a:lstStyle/>
          <a:p>
            <a:pPr algn="r">
              <a:lnSpc>
                <a:spcPts val="3639"/>
              </a:lnSpc>
              <a:spcBef>
                <a:spcPct val="0"/>
              </a:spcBef>
            </a:pPr>
            <a:r>
              <a:rPr lang="en-US" sz="2599">
                <a:solidFill>
                  <a:srgbClr val="EFEFEF"/>
                </a:solidFill>
                <a:latin typeface="Montserrat"/>
                <a:ea typeface="Montserrat"/>
                <a:cs typeface="Montserrat"/>
                <a:sym typeface="Montserrat"/>
              </a:rPr>
              <a:t>Page 05</a:t>
            </a:r>
          </a:p>
        </p:txBody>
      </p:sp>
      <p:sp>
        <p:nvSpPr>
          <p:cNvPr id="18" name="TextBox 18">
            <a:extLst>
              <a:ext uri="{FF2B5EF4-FFF2-40B4-BE49-F238E27FC236}">
                <a16:creationId xmlns:a16="http://schemas.microsoft.com/office/drawing/2014/main" id="{4D6157AA-4B6D-9F29-D5EA-765DE0EA4024}"/>
              </a:ext>
            </a:extLst>
          </p:cNvPr>
          <p:cNvSpPr txBox="1"/>
          <p:nvPr/>
        </p:nvSpPr>
        <p:spPr>
          <a:xfrm>
            <a:off x="1303302" y="4748223"/>
            <a:ext cx="7790934" cy="2273828"/>
          </a:xfrm>
          <a:prstGeom prst="rect">
            <a:avLst/>
          </a:prstGeom>
        </p:spPr>
        <p:txBody>
          <a:bodyPr wrap="square" lIns="0" tIns="0" rIns="0" bIns="0" rtlCol="0" anchor="t">
            <a:spAutoFit/>
          </a:bodyPr>
          <a:lstStyle/>
          <a:p>
            <a:pPr algn="l"/>
            <a:r>
              <a:rPr lang="en-US" sz="2111" b="1" dirty="0">
                <a:solidFill>
                  <a:srgbClr val="FFFFFF"/>
                </a:solidFill>
                <a:latin typeface="Montserrat"/>
              </a:rPr>
              <a:t>5.Evaluation and Refinement</a:t>
            </a:r>
          </a:p>
          <a:p>
            <a:pPr marL="742950" lvl="1" indent="-285750" algn="l">
              <a:buFont typeface="+mj-lt"/>
              <a:buAutoNum type="arabicPeriod"/>
            </a:pPr>
            <a:r>
              <a:rPr lang="en-US" sz="2111" dirty="0">
                <a:solidFill>
                  <a:srgbClr val="FFFFFF"/>
                </a:solidFill>
                <a:latin typeface="Montserrat"/>
              </a:rPr>
              <a:t>Continuously evaluated the performance of the model, gathering feedback to make iterative improvements.</a:t>
            </a:r>
          </a:p>
          <a:p>
            <a:pPr marL="742950" lvl="1" indent="-285750" algn="l">
              <a:buFont typeface="+mj-lt"/>
              <a:buAutoNum type="arabicPeriod"/>
            </a:pPr>
            <a:r>
              <a:rPr lang="en-US" sz="2111" dirty="0">
                <a:solidFill>
                  <a:srgbClr val="FFFFFF"/>
                </a:solidFill>
                <a:latin typeface="Montserrat"/>
              </a:rPr>
              <a:t>Applied post-processing techniques to further enhance the quality of the generated images.</a:t>
            </a:r>
          </a:p>
        </p:txBody>
      </p:sp>
      <p:grpSp>
        <p:nvGrpSpPr>
          <p:cNvPr id="19" name="Group 19">
            <a:extLst>
              <a:ext uri="{FF2B5EF4-FFF2-40B4-BE49-F238E27FC236}">
                <a16:creationId xmlns:a16="http://schemas.microsoft.com/office/drawing/2014/main" id="{C9EAA0B6-99D1-0051-0725-1CDD6D83AE67}"/>
              </a:ext>
            </a:extLst>
          </p:cNvPr>
          <p:cNvGrpSpPr/>
          <p:nvPr/>
        </p:nvGrpSpPr>
        <p:grpSpPr>
          <a:xfrm>
            <a:off x="9541404" y="5550326"/>
            <a:ext cx="10096686" cy="2138825"/>
            <a:chOff x="0" y="0"/>
            <a:chExt cx="2659210" cy="563312"/>
          </a:xfrm>
        </p:grpSpPr>
        <p:sp>
          <p:nvSpPr>
            <p:cNvPr id="20" name="Freeform 20">
              <a:extLst>
                <a:ext uri="{FF2B5EF4-FFF2-40B4-BE49-F238E27FC236}">
                  <a16:creationId xmlns:a16="http://schemas.microsoft.com/office/drawing/2014/main" id="{17FFB557-F3E3-97DC-E46C-48796EDFF070}"/>
                </a:ext>
              </a:extLst>
            </p:cNvPr>
            <p:cNvSpPr/>
            <p:nvPr/>
          </p:nvSpPr>
          <p:spPr>
            <a:xfrm>
              <a:off x="0" y="0"/>
              <a:ext cx="2659210" cy="563312"/>
            </a:xfrm>
            <a:custGeom>
              <a:avLst/>
              <a:gdLst/>
              <a:ahLst/>
              <a:cxnLst/>
              <a:rect l="l" t="t" r="r" b="b"/>
              <a:pathLst>
                <a:path w="2659210" h="563312">
                  <a:moveTo>
                    <a:pt x="37572" y="0"/>
                  </a:moveTo>
                  <a:lnTo>
                    <a:pt x="2621637" y="0"/>
                  </a:lnTo>
                  <a:cubicBezTo>
                    <a:pt x="2631602" y="0"/>
                    <a:pt x="2641159" y="3958"/>
                    <a:pt x="2648205" y="11005"/>
                  </a:cubicBezTo>
                  <a:cubicBezTo>
                    <a:pt x="2655251" y="18051"/>
                    <a:pt x="2659210" y="27607"/>
                    <a:pt x="2659210" y="37572"/>
                  </a:cubicBezTo>
                  <a:lnTo>
                    <a:pt x="2659210" y="525740"/>
                  </a:lnTo>
                  <a:cubicBezTo>
                    <a:pt x="2659210" y="535705"/>
                    <a:pt x="2655251" y="545261"/>
                    <a:pt x="2648205" y="552307"/>
                  </a:cubicBezTo>
                  <a:cubicBezTo>
                    <a:pt x="2641159" y="559354"/>
                    <a:pt x="2631602" y="563312"/>
                    <a:pt x="2621637" y="563312"/>
                  </a:cubicBezTo>
                  <a:lnTo>
                    <a:pt x="37572" y="563312"/>
                  </a:lnTo>
                  <a:cubicBezTo>
                    <a:pt x="27607" y="563312"/>
                    <a:pt x="18051" y="559354"/>
                    <a:pt x="11005" y="552307"/>
                  </a:cubicBezTo>
                  <a:cubicBezTo>
                    <a:pt x="3958" y="545261"/>
                    <a:pt x="0" y="535705"/>
                    <a:pt x="0" y="525740"/>
                  </a:cubicBezTo>
                  <a:lnTo>
                    <a:pt x="0" y="37572"/>
                  </a:lnTo>
                  <a:cubicBezTo>
                    <a:pt x="0" y="27607"/>
                    <a:pt x="3958" y="18051"/>
                    <a:pt x="11005" y="11005"/>
                  </a:cubicBezTo>
                  <a:cubicBezTo>
                    <a:pt x="18051" y="3958"/>
                    <a:pt x="27607" y="0"/>
                    <a:pt x="37572" y="0"/>
                  </a:cubicBezTo>
                  <a:close/>
                </a:path>
              </a:pathLst>
            </a:custGeom>
            <a:gradFill rotWithShape="1">
              <a:gsLst>
                <a:gs pos="0">
                  <a:srgbClr val="00F0FF">
                    <a:alpha val="100000"/>
                  </a:srgbClr>
                </a:gs>
                <a:gs pos="100000">
                  <a:srgbClr val="1FFFD0">
                    <a:alpha val="100000"/>
                  </a:srgbClr>
                </a:gs>
              </a:gsLst>
              <a:lin ang="0"/>
            </a:gradFill>
          </p:spPr>
          <p:txBody>
            <a:bodyPr/>
            <a:lstStyle/>
            <a:p>
              <a:endParaRPr lang="en-US"/>
            </a:p>
          </p:txBody>
        </p:sp>
        <p:sp>
          <p:nvSpPr>
            <p:cNvPr id="21" name="TextBox 21">
              <a:extLst>
                <a:ext uri="{FF2B5EF4-FFF2-40B4-BE49-F238E27FC236}">
                  <a16:creationId xmlns:a16="http://schemas.microsoft.com/office/drawing/2014/main" id="{4FF5DDDA-511A-E1BA-DE35-F74F958188FA}"/>
                </a:ext>
              </a:extLst>
            </p:cNvPr>
            <p:cNvSpPr txBox="1"/>
            <p:nvPr/>
          </p:nvSpPr>
          <p:spPr>
            <a:xfrm>
              <a:off x="0" y="-47625"/>
              <a:ext cx="2659210" cy="610937"/>
            </a:xfrm>
            <a:prstGeom prst="rect">
              <a:avLst/>
            </a:prstGeom>
          </p:spPr>
          <p:txBody>
            <a:bodyPr lIns="50800" tIns="50800" rIns="50800" bIns="50800" rtlCol="0" anchor="ctr"/>
            <a:lstStyle/>
            <a:p>
              <a:pPr algn="ctr">
                <a:lnSpc>
                  <a:spcPts val="3431"/>
                </a:lnSpc>
              </a:pPr>
              <a:endParaRPr/>
            </a:p>
          </p:txBody>
        </p:sp>
      </p:grpSp>
      <p:sp>
        <p:nvSpPr>
          <p:cNvPr id="22" name="Freeform 22">
            <a:extLst>
              <a:ext uri="{FF2B5EF4-FFF2-40B4-BE49-F238E27FC236}">
                <a16:creationId xmlns:a16="http://schemas.microsoft.com/office/drawing/2014/main" id="{4CCE08FB-3F63-99E8-24FE-969AE6F6F212}"/>
              </a:ext>
            </a:extLst>
          </p:cNvPr>
          <p:cNvSpPr/>
          <p:nvPr/>
        </p:nvSpPr>
        <p:spPr>
          <a:xfrm flipH="1">
            <a:off x="12566694" y="2267127"/>
            <a:ext cx="2605576" cy="5400157"/>
          </a:xfrm>
          <a:custGeom>
            <a:avLst/>
            <a:gdLst/>
            <a:ahLst/>
            <a:cxnLst/>
            <a:rect l="l" t="t" r="r" b="b"/>
            <a:pathLst>
              <a:path w="2605576" h="5400157">
                <a:moveTo>
                  <a:pt x="2605576" y="0"/>
                </a:moveTo>
                <a:lnTo>
                  <a:pt x="0" y="0"/>
                </a:lnTo>
                <a:lnTo>
                  <a:pt x="0" y="5400157"/>
                </a:lnTo>
                <a:lnTo>
                  <a:pt x="2605576" y="5400157"/>
                </a:lnTo>
                <a:lnTo>
                  <a:pt x="2605576" y="0"/>
                </a:lnTo>
                <a:close/>
              </a:path>
            </a:pathLst>
          </a:custGeom>
          <a:blipFill>
            <a:blip r:embed="rId3"/>
            <a:stretch>
              <a:fillRect/>
            </a:stretch>
          </a:blipFill>
        </p:spPr>
        <p:txBody>
          <a:bodyPr/>
          <a:lstStyle/>
          <a:p>
            <a:endParaRPr lang="en-US"/>
          </a:p>
        </p:txBody>
      </p:sp>
      <p:sp>
        <p:nvSpPr>
          <p:cNvPr id="23" name="TextBox 21">
            <a:extLst>
              <a:ext uri="{FF2B5EF4-FFF2-40B4-BE49-F238E27FC236}">
                <a16:creationId xmlns:a16="http://schemas.microsoft.com/office/drawing/2014/main" id="{5C4262FC-8F33-AF2B-AA93-E7AD077B13F1}"/>
              </a:ext>
            </a:extLst>
          </p:cNvPr>
          <p:cNvSpPr txBox="1"/>
          <p:nvPr/>
        </p:nvSpPr>
        <p:spPr>
          <a:xfrm>
            <a:off x="1047750" y="8859779"/>
            <a:ext cx="3117321" cy="438786"/>
          </a:xfrm>
          <a:prstGeom prst="rect">
            <a:avLst/>
          </a:prstGeom>
        </p:spPr>
        <p:txBody>
          <a:bodyPr lIns="0" tIns="0" rIns="0" bIns="0" rtlCol="0" anchor="t">
            <a:spAutoFit/>
          </a:bodyPr>
          <a:lstStyle/>
          <a:p>
            <a:pPr algn="just">
              <a:lnSpc>
                <a:spcPts val="3639"/>
              </a:lnSpc>
              <a:spcBef>
                <a:spcPct val="0"/>
              </a:spcBef>
            </a:pPr>
            <a:r>
              <a:rPr lang="it-IT" sz="2599" dirty="0">
                <a:solidFill>
                  <a:srgbClr val="EFEFEF"/>
                </a:solidFill>
                <a:latin typeface="Montserrat"/>
                <a:ea typeface="Montserrat"/>
                <a:cs typeface="Montserrat"/>
                <a:sym typeface="Montserrat"/>
              </a:rPr>
              <a:t>Generative Ai</a:t>
            </a:r>
            <a:endParaRPr lang="en-US" sz="2599" dirty="0">
              <a:solidFill>
                <a:srgbClr val="EFEFEF"/>
              </a:solidFill>
              <a:latin typeface="Montserrat"/>
              <a:ea typeface="Montserrat"/>
              <a:cs typeface="Montserrat"/>
              <a:sym typeface="Montserrat"/>
            </a:endParaRPr>
          </a:p>
        </p:txBody>
      </p:sp>
      <p:sp>
        <p:nvSpPr>
          <p:cNvPr id="24" name="TextBox 22">
            <a:extLst>
              <a:ext uri="{FF2B5EF4-FFF2-40B4-BE49-F238E27FC236}">
                <a16:creationId xmlns:a16="http://schemas.microsoft.com/office/drawing/2014/main" id="{06B657DA-2F3F-2300-D21F-FC9D9D8A9BD3}"/>
              </a:ext>
            </a:extLst>
          </p:cNvPr>
          <p:cNvSpPr txBox="1"/>
          <p:nvPr/>
        </p:nvSpPr>
        <p:spPr>
          <a:xfrm>
            <a:off x="7585339" y="8859779"/>
            <a:ext cx="4064035" cy="428643"/>
          </a:xfrm>
          <a:prstGeom prst="rect">
            <a:avLst/>
          </a:prstGeom>
        </p:spPr>
        <p:txBody>
          <a:bodyPr lIns="0" tIns="0" rIns="0" bIns="0" rtlCol="0" anchor="t">
            <a:spAutoFit/>
          </a:bodyPr>
          <a:lstStyle/>
          <a:p>
            <a:pPr algn="ctr">
              <a:lnSpc>
                <a:spcPts val="3639"/>
              </a:lnSpc>
              <a:spcBef>
                <a:spcPct val="0"/>
              </a:spcBef>
            </a:pPr>
            <a:r>
              <a:rPr lang="it-IT" sz="2599" dirty="0">
                <a:solidFill>
                  <a:srgbClr val="EFEFEF"/>
                </a:solidFill>
                <a:latin typeface="Montserrat"/>
                <a:ea typeface="Montserrat"/>
                <a:cs typeface="Montserrat"/>
                <a:sym typeface="Montserrat"/>
              </a:rPr>
              <a:t>SHR1_AIS2_M1e</a:t>
            </a:r>
            <a:endParaRPr lang="en-US" sz="2599" dirty="0">
              <a:solidFill>
                <a:srgbClr val="EFEFEF"/>
              </a:solidFill>
              <a:latin typeface="Montserrat"/>
              <a:ea typeface="Montserrat"/>
              <a:cs typeface="Montserrat"/>
              <a:sym typeface="Montserrat"/>
            </a:endParaRPr>
          </a:p>
        </p:txBody>
      </p:sp>
      <p:sp>
        <p:nvSpPr>
          <p:cNvPr id="25" name="TextBox 23">
            <a:extLst>
              <a:ext uri="{FF2B5EF4-FFF2-40B4-BE49-F238E27FC236}">
                <a16:creationId xmlns:a16="http://schemas.microsoft.com/office/drawing/2014/main" id="{5D81C308-A8B0-9860-5EC3-7252003A2B69}"/>
              </a:ext>
            </a:extLst>
          </p:cNvPr>
          <p:cNvSpPr txBox="1"/>
          <p:nvPr/>
        </p:nvSpPr>
        <p:spPr>
          <a:xfrm>
            <a:off x="5484590"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
        <p:nvSpPr>
          <p:cNvPr id="26" name="TextBox 24">
            <a:extLst>
              <a:ext uri="{FF2B5EF4-FFF2-40B4-BE49-F238E27FC236}">
                <a16:creationId xmlns:a16="http://schemas.microsoft.com/office/drawing/2014/main" id="{44D7B611-57D0-469A-AB85-82D7A15FBE0A}"/>
              </a:ext>
            </a:extLst>
          </p:cNvPr>
          <p:cNvSpPr txBox="1"/>
          <p:nvPr/>
        </p:nvSpPr>
        <p:spPr>
          <a:xfrm>
            <a:off x="12330761" y="8859779"/>
            <a:ext cx="1406261" cy="438786"/>
          </a:xfrm>
          <a:prstGeom prst="rect">
            <a:avLst/>
          </a:prstGeom>
        </p:spPr>
        <p:txBody>
          <a:bodyPr lIns="0" tIns="0" rIns="0" bIns="0" rtlCol="0" anchor="t">
            <a:spAutoFit/>
          </a:bodyPr>
          <a:lstStyle/>
          <a:p>
            <a:pPr algn="ctr">
              <a:lnSpc>
                <a:spcPts val="3639"/>
              </a:lnSpc>
              <a:spcBef>
                <a:spcPct val="0"/>
              </a:spcBef>
            </a:pPr>
            <a:r>
              <a:rPr lang="en-US" sz="2599">
                <a:solidFill>
                  <a:srgbClr val="EFEFEF"/>
                </a:solidFill>
                <a:latin typeface="Montserrat"/>
                <a:ea typeface="Montserrat"/>
                <a:cs typeface="Montserrat"/>
                <a:sym typeface="Montserrat"/>
              </a:rPr>
              <a:t>-</a:t>
            </a:r>
          </a:p>
        </p:txBody>
      </p:sp>
    </p:spTree>
    <p:extLst>
      <p:ext uri="{BB962C8B-B14F-4D97-AF65-F5344CB8AC3E}">
        <p14:creationId xmlns:p14="http://schemas.microsoft.com/office/powerpoint/2010/main" val="41967626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115</TotalTime>
  <Words>989</Words>
  <Application>Microsoft Office PowerPoint</Application>
  <PresentationFormat>Custom</PresentationFormat>
  <Paragraphs>220</Paragraphs>
  <Slides>15</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Architype Van Der Leck</vt:lpstr>
      <vt:lpstr>Montserrat Bold</vt:lpstr>
      <vt:lpstr>Calibri</vt:lpstr>
      <vt:lpstr>Montserrat</vt:lpstr>
      <vt:lpstr>Aptos</vt:lpstr>
      <vt:lpstr>Tomorrow Bold</vt:lpstr>
      <vt:lpstr>Ginto</vt:lpstr>
      <vt:lpstr>Tomorrow</vt:lpstr>
      <vt:lpstr>Montserrat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Blue Futuristic Artificial Intelligence Presentation</dc:title>
  <dc:creator>ebtehal raafat</dc:creator>
  <cp:lastModifiedBy>ebtehal raafat</cp:lastModifiedBy>
  <cp:revision>2</cp:revision>
  <dcterms:created xsi:type="dcterms:W3CDTF">2006-08-16T00:00:00Z</dcterms:created>
  <dcterms:modified xsi:type="dcterms:W3CDTF">2024-10-18T18:50:19Z</dcterms:modified>
  <dc:identifier>DAGT8LvejBY</dc:identifier>
</cp:coreProperties>
</file>

<file path=docProps/thumbnail.jpeg>
</file>